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7" r:id="rId2"/>
    <p:sldId id="321" r:id="rId3"/>
    <p:sldId id="320" r:id="rId4"/>
    <p:sldId id="298" r:id="rId5"/>
    <p:sldId id="299" r:id="rId6"/>
    <p:sldId id="300" r:id="rId7"/>
    <p:sldId id="301" r:id="rId8"/>
    <p:sldId id="308" r:id="rId9"/>
    <p:sldId id="302" r:id="rId10"/>
    <p:sldId id="309" r:id="rId11"/>
    <p:sldId id="313" r:id="rId12"/>
    <p:sldId id="314" r:id="rId13"/>
    <p:sldId id="312" r:id="rId14"/>
    <p:sldId id="316" r:id="rId15"/>
    <p:sldId id="318" r:id="rId16"/>
    <p:sldId id="30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73A2B97-7359-4A87-8315-B870144B2DA2}">
          <p14:sldIdLst>
            <p14:sldId id="297"/>
            <p14:sldId id="321"/>
            <p14:sldId id="320"/>
            <p14:sldId id="298"/>
            <p14:sldId id="299"/>
            <p14:sldId id="300"/>
            <p14:sldId id="301"/>
            <p14:sldId id="308"/>
            <p14:sldId id="302"/>
            <p14:sldId id="309"/>
            <p14:sldId id="313"/>
            <p14:sldId id="314"/>
            <p14:sldId id="312"/>
            <p14:sldId id="316"/>
            <p14:sldId id="318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922" autoAdjust="0"/>
  </p:normalViewPr>
  <p:slideViewPr>
    <p:cSldViewPr>
      <p:cViewPr varScale="1">
        <p:scale>
          <a:sx n="107" d="100"/>
          <a:sy n="107" d="100"/>
        </p:scale>
        <p:origin x="876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F588B-1FF9-4185-96B4-B79CCD6E2C7E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5B027-E463-48A8-B45B-FF3332F6D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3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5BD99-17AB-45DE-BF5B-21E69A38E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B10F61-C8C2-4CFA-A80B-8F966DF60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19BA2-6EA9-4117-9D9D-DF1F04C8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123D1-72E9-447E-8CF2-BEBBC705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CEAA0-2640-4654-9DE2-C71D2A59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2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CA2EE-340E-4BC2-B045-5559CF54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8DD8C-8C92-4ADA-AEFD-F2F60732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FA0067-DFE8-4586-BBC2-4007413D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17F7A-01E9-41A3-B6F9-D4AE7442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37F90-C6FB-4A0A-A588-F5B8A3E6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5FA2-AD4A-4D21-BAFE-79999508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DE6DDA-511A-4EC2-826E-2A97F56D9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84EAA4-9A55-4602-BB5C-DEC85F3E2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F1B79C-BDD1-42E3-BD7E-C418F742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5585E6-F863-43B9-A7CC-A8D8A856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08610-C0CD-43B2-8384-7726E003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5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06E9C-7DD6-4D89-9E49-CCCA67A0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94F38-9B84-4779-88FA-A093A9284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70A8D5-E71E-4FC6-A899-44478D3DB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C0321F-0382-4FAD-98D3-27420B52B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109BB3-8278-4334-B477-1A2F02E79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A6EB80-69D1-45E0-AEDD-A537F263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A625B8-8BED-4821-874A-33F13935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F6C1CD-C9E9-48B4-85DB-6A0D81E5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6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4A8CC-FFA3-446D-8513-0C06A953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670BB-E6DD-4C1C-9A92-7C6AB0E2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4E5B68-44F3-4B41-8E8C-1B87DD43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C5B350-4505-4A31-B3C4-FD65007D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72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84C86C-822B-40C8-ABF6-5F2E6529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161B5F-059D-4603-95BA-25F8AAA7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20802-30F1-44DF-8CB6-D377182F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94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D3FC-DE13-4C7C-A2AB-CDC36FE9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62DDFD-D724-4764-8F63-4CDA7D25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4FACB8-B7D1-45BB-BCC8-2BAA3730A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EB474-C57B-4460-A80F-F7F7481D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A0E1D5-6A1A-4F7C-8298-7CDDA70F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D64352-98F4-4463-9A43-DAB7B8C8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07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2653-F00E-4B0F-99D8-F58702BD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69DC4C-581E-4A63-8EB7-78CBBC250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18DFBF-6C91-470B-BDBF-AF6FF5B77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B36F99-CD76-4360-85AA-BDB4732C7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753AC-8FA4-495C-BB5A-DD26CB1F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5FC5C9-5238-4284-95D8-28C12137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0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CE049-BBED-43E6-9471-D323FFDF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24F019-8181-418B-9784-23CF77542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06BBB-199D-4972-ABF7-9CE882A0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D62B3-69CD-4EC0-B9C3-D330BE83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5581C-B40E-48A6-A69D-33D4C4EA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74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412BD8-1800-4154-BF84-0C972632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F64695-A62C-480E-A4EB-8A2306FC8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0A3E2-4416-495F-9FD6-D301346B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AC1021-24DE-44A1-B75A-25AB8CC4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36B5-A790-40FA-B261-31E23D8D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6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81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2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2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3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>
              <a:defRPr b="0">
                <a:solidFill>
                  <a:schemeClr val="accent2"/>
                </a:solidFill>
              </a:defRPr>
            </a:lvl2pPr>
            <a:lvl3pPr>
              <a:defRPr b="0">
                <a:solidFill>
                  <a:schemeClr val="accent2"/>
                </a:solidFill>
              </a:defRPr>
            </a:lvl3pPr>
            <a:lvl4pPr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993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28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43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EE-252E-41FE-AB7A-07D44653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6B07D8-45F5-432E-B708-DF9A62577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26451-6A92-4D65-AD0B-856528E6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1D946-D98C-4347-BAE3-CA1AC606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3555D-832A-49FA-A417-C87C45C2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4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63856-D66D-44B8-8569-D9ACB42E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0A5AD-7C0F-4C90-97EE-17018A6D2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C517B4-0AEF-484D-A4C7-3B3F2A71A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25E21-EC16-4FB2-B00B-6D2CEE013F9A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C0E6D4-8D6A-47A6-9A1A-6801E7FBB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DBEAA2-0AD4-4523-8AB9-89C7AC541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53427-77A2-4406-AB9B-33DF0012B4D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20"/>
            <a:extLst>
              <a:ext uri="{FF2B5EF4-FFF2-40B4-BE49-F238E27FC236}">
                <a16:creationId xmlns:a16="http://schemas.microsoft.com/office/drawing/2014/main" id="{A3DF6E02-8AFD-430E-83E7-3B976B38D7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61" r:id="rId4"/>
    <p:sldLayoutId id="2147483666" r:id="rId5"/>
    <p:sldLayoutId id="2147483662" r:id="rId6"/>
    <p:sldLayoutId id="2147483663" r:id="rId7"/>
    <p:sldLayoutId id="2147483664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475000" cy="1325563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Проект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«Историческое наследие глазами молодежи»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У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чреждение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образования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Марьиногорский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государственный ордена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«Знак Почета» аграрно-технический колледж им.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В.Е.Лобанка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2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C:\Users\Asus\Music\Desktop\Новая папка\IMG_20220825_191829.jpg">
            <a:extLst>
              <a:ext uri="{FF2B5EF4-FFF2-40B4-BE49-F238E27FC236}">
                <a16:creationId xmlns:a16="http://schemas.microsoft.com/office/drawing/2014/main" id="{2FB22925-0A80-4BAB-8C80-2E368AE6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" y="4059000"/>
            <a:ext cx="3730489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sus\Music\Desktop\Новая папка\IMG_20220825_194215.jpg">
            <a:extLst>
              <a:ext uri="{FF2B5EF4-FFF2-40B4-BE49-F238E27FC236}">
                <a16:creationId xmlns:a16="http://schemas.microsoft.com/office/drawing/2014/main" id="{98A90617-D251-489A-9CF1-36757140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00" y="504733"/>
            <a:ext cx="2187786" cy="21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AB655A-3582-43F4-8F36-0DA068AE9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1881458"/>
            <a:ext cx="2754348" cy="18350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1ED1E4-53E3-47F5-B2EF-92E46A405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764" y="4914000"/>
            <a:ext cx="1299036" cy="17320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7FB933-3F13-45D8-B367-2EF5D8415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430" y="3148672"/>
            <a:ext cx="1887998" cy="14159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311F1F-2099-4A53-BA9C-A11DEEDFA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5" y="269274"/>
            <a:ext cx="4538365" cy="23512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E7DD75-5C9A-46A7-94A1-168FCA671F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09" y="3167413"/>
            <a:ext cx="4775499" cy="3124654"/>
          </a:xfrm>
          <a:prstGeom prst="rect">
            <a:avLst/>
          </a:prstGeom>
        </p:spPr>
      </p:pic>
      <p:sp>
        <p:nvSpPr>
          <p:cNvPr id="11" name="Блок-схема: решение 10">
            <a:extLst>
              <a:ext uri="{FF2B5EF4-FFF2-40B4-BE49-F238E27FC236}">
                <a16:creationId xmlns:a16="http://schemas.microsoft.com/office/drawing/2014/main" id="{8E827D1E-E827-408E-B284-B738BADC64C2}"/>
              </a:ext>
            </a:extLst>
          </p:cNvPr>
          <p:cNvSpPr/>
          <p:nvPr/>
        </p:nvSpPr>
        <p:spPr>
          <a:xfrm>
            <a:off x="385419" y="26927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C9011-C245-47D7-B062-76D5D9666CE5}"/>
              </a:ext>
            </a:extLst>
          </p:cNvPr>
          <p:cNvSpPr txBox="1"/>
          <p:nvPr/>
        </p:nvSpPr>
        <p:spPr>
          <a:xfrm>
            <a:off x="879294" y="58501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17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30B7B7-98A0-4188-804C-F9B5391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01" y="103800"/>
            <a:ext cx="95400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Благоустройство мемориалов и памятников</a:t>
            </a:r>
          </a:p>
        </p:txBody>
      </p:sp>
      <p:sp>
        <p:nvSpPr>
          <p:cNvPr id="29" name="Блок-схема: решение 28">
            <a:extLst>
              <a:ext uri="{FF2B5EF4-FFF2-40B4-BE49-F238E27FC236}">
                <a16:creationId xmlns:a16="http://schemas.microsoft.com/office/drawing/2014/main" id="{A24A6062-C165-40D9-B39F-28470C835257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300C7-9465-413B-B2D3-06659FCDDFEC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8D6FC-A1B3-45E3-9665-CBABA0193DE4}"/>
              </a:ext>
            </a:extLst>
          </p:cNvPr>
          <p:cNvSpPr txBox="1"/>
          <p:nvPr/>
        </p:nvSpPr>
        <p:spPr>
          <a:xfrm>
            <a:off x="730667" y="1939516"/>
            <a:ext cx="1118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постоянной основе наводятся порядки на местах захоронения воинов, погибших в годы Великой Отечественной Войны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BCBE5B-7E6B-4EB9-8F37-7DEF5B89A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15" y="3654000"/>
            <a:ext cx="3737004" cy="28027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A62A09D-4619-47CB-9C88-FE6DEBB8F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3300616"/>
            <a:ext cx="3025456" cy="22690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424CEA-04AE-44DF-B196-1EABB3F1C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02" y="4878821"/>
            <a:ext cx="2655000" cy="19912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F0B0438-ADBF-4026-B436-FEA774F9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7"/>
          <a:stretch/>
        </p:blipFill>
        <p:spPr>
          <a:xfrm>
            <a:off x="7654036" y="3519000"/>
            <a:ext cx="1452002" cy="2269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FA6483-C591-4E78-99D5-CB4FF5341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000" y="3069000"/>
            <a:ext cx="1258084" cy="16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30B7B7-98A0-4188-804C-F9B5391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01" y="103800"/>
            <a:ext cx="95400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Туристская и экспедиционная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accent2"/>
                </a:solidFill>
              </a:rPr>
              <a:t>деятельность</a:t>
            </a:r>
          </a:p>
        </p:txBody>
      </p:sp>
      <p:sp>
        <p:nvSpPr>
          <p:cNvPr id="29" name="Блок-схема: решение 28">
            <a:extLst>
              <a:ext uri="{FF2B5EF4-FFF2-40B4-BE49-F238E27FC236}">
                <a16:creationId xmlns:a16="http://schemas.microsoft.com/office/drawing/2014/main" id="{A24A6062-C165-40D9-B39F-28470C835257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300C7-9465-413B-B2D3-06659FCDDFEC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8D6FC-A1B3-45E3-9665-CBABA0193DE4}"/>
              </a:ext>
            </a:extLst>
          </p:cNvPr>
          <p:cNvSpPr txBox="1"/>
          <p:nvPr/>
        </p:nvSpPr>
        <p:spPr>
          <a:xfrm>
            <a:off x="730667" y="1939516"/>
            <a:ext cx="1118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Разработан проект «Историческое наследие </a:t>
            </a:r>
            <a:r>
              <a:rPr lang="ru-RU" sz="2400" dirty="0" err="1">
                <a:solidFill>
                  <a:schemeClr val="bg1"/>
                </a:solidFill>
              </a:rPr>
              <a:t>Пуховщины</a:t>
            </a:r>
            <a:r>
              <a:rPr lang="ru-RU" sz="2400" dirty="0">
                <a:solidFill>
                  <a:schemeClr val="bg1"/>
                </a:solidFill>
              </a:rPr>
              <a:t> глазами молодежи»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32A380-1FAE-4707-8A73-94EFD9A8EAE9}"/>
              </a:ext>
            </a:extLst>
          </p:cNvPr>
          <p:cNvSpPr/>
          <p:nvPr/>
        </p:nvSpPr>
        <p:spPr>
          <a:xfrm>
            <a:off x="790402" y="3446859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8709C21E-E7A1-4A40-8034-69D1467B54B8}"/>
              </a:ext>
            </a:extLst>
          </p:cNvPr>
          <p:cNvSpPr/>
          <p:nvPr/>
        </p:nvSpPr>
        <p:spPr>
          <a:xfrm>
            <a:off x="974795" y="3677718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E115AC-054E-4F5D-9F7D-B0FDE5A5B67A}"/>
              </a:ext>
            </a:extLst>
          </p:cNvPr>
          <p:cNvSpPr/>
          <p:nvPr/>
        </p:nvSpPr>
        <p:spPr>
          <a:xfrm>
            <a:off x="1573988" y="3323484"/>
            <a:ext cx="38470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Проект определяет цели и задачи, направленные на совершенствование системы патриотического воспитания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853A695-8E0B-437B-A0DB-303CEEF0EB06}"/>
              </a:ext>
            </a:extLst>
          </p:cNvPr>
          <p:cNvSpPr/>
          <p:nvPr/>
        </p:nvSpPr>
        <p:spPr>
          <a:xfrm>
            <a:off x="790402" y="4871527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8F6FD16E-04E2-4930-87B6-F2988C615E74}"/>
              </a:ext>
            </a:extLst>
          </p:cNvPr>
          <p:cNvSpPr/>
          <p:nvPr/>
        </p:nvSpPr>
        <p:spPr>
          <a:xfrm>
            <a:off x="983582" y="5105492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4747EE9-83E8-40A1-827A-5B512F35FC5C}"/>
              </a:ext>
            </a:extLst>
          </p:cNvPr>
          <p:cNvSpPr/>
          <p:nvPr/>
        </p:nvSpPr>
        <p:spPr>
          <a:xfrm>
            <a:off x="1573988" y="4773364"/>
            <a:ext cx="3847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Маршрут проекта направлен на знакомство с объектами военной истории Пуховичского района, что позволяет углубить знания молодежи в данном направлении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BEE6A40-1575-4ABE-BAB4-AF506DD4FE26}"/>
              </a:ext>
            </a:extLst>
          </p:cNvPr>
          <p:cNvSpPr/>
          <p:nvPr/>
        </p:nvSpPr>
        <p:spPr>
          <a:xfrm>
            <a:off x="6171875" y="3437742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4B6A56F7-D40A-49B8-A4D4-A044172FB01B}"/>
              </a:ext>
            </a:extLst>
          </p:cNvPr>
          <p:cNvSpPr/>
          <p:nvPr/>
        </p:nvSpPr>
        <p:spPr>
          <a:xfrm>
            <a:off x="6356268" y="3659359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6196648-172D-4416-9BD0-0118BC784202}"/>
              </a:ext>
            </a:extLst>
          </p:cNvPr>
          <p:cNvSpPr/>
          <p:nvPr/>
        </p:nvSpPr>
        <p:spPr>
          <a:xfrm>
            <a:off x="7131000" y="3323484"/>
            <a:ext cx="441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 Пуховичском районе по данному маршруту туристских походов организовано не было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A3CB161-53F5-43A0-9475-70E315AC4B55}"/>
              </a:ext>
            </a:extLst>
          </p:cNvPr>
          <p:cNvSpPr/>
          <p:nvPr/>
        </p:nvSpPr>
        <p:spPr>
          <a:xfrm>
            <a:off x="6171875" y="4903596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7ACCD775-E6EF-411B-9DBD-AC02C33313B4}"/>
              </a:ext>
            </a:extLst>
          </p:cNvPr>
          <p:cNvSpPr/>
          <p:nvPr/>
        </p:nvSpPr>
        <p:spPr>
          <a:xfrm>
            <a:off x="6356268" y="5117739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169C716-DE82-4011-B2D5-54E4C0B3F5AB}"/>
              </a:ext>
            </a:extLst>
          </p:cNvPr>
          <p:cNvSpPr/>
          <p:nvPr/>
        </p:nvSpPr>
        <p:spPr>
          <a:xfrm>
            <a:off x="7131000" y="4753618"/>
            <a:ext cx="3847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Маршрут разработан специально для учащихся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3246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3F8EE8-4E43-46FA-98C1-7363361E1B36}"/>
              </a:ext>
            </a:extLst>
          </p:cNvPr>
          <p:cNvSpPr txBox="1"/>
          <p:nvPr/>
        </p:nvSpPr>
        <p:spPr>
          <a:xfrm>
            <a:off x="1127983" y="360981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D1E7B-168C-4714-A432-D3B7858DAAAA}"/>
              </a:ext>
            </a:extLst>
          </p:cNvPr>
          <p:cNvSpPr txBox="1"/>
          <p:nvPr/>
        </p:nvSpPr>
        <p:spPr>
          <a:xfrm>
            <a:off x="5604095" y="290402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85F0BB-6BF3-42CD-AC88-F133CE95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20" y="2692385"/>
            <a:ext cx="1865173" cy="13988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531870-DDCE-4095-B533-B0770BB5C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056" y="2784489"/>
            <a:ext cx="1783562" cy="13376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B2BB24-2C7C-4F34-9718-6DD07527D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945" y="2766492"/>
            <a:ext cx="1208512" cy="16814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76493A-4908-4CEC-8177-6DBD7EAC24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21" t="23922" r="10053" b="22768"/>
          <a:stretch/>
        </p:blipFill>
        <p:spPr>
          <a:xfrm>
            <a:off x="6307387" y="2678950"/>
            <a:ext cx="2994714" cy="15267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C1DD24-4F03-4EBD-B24C-1B7B16B03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72" r="23478" b="11324"/>
          <a:stretch/>
        </p:blipFill>
        <p:spPr>
          <a:xfrm>
            <a:off x="2107394" y="5605171"/>
            <a:ext cx="1026499" cy="10846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E73308-D038-4CBF-BDF7-BDA7E7ED46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10" t="18304" r="15148" b="19324"/>
          <a:stretch/>
        </p:blipFill>
        <p:spPr>
          <a:xfrm>
            <a:off x="1498028" y="4269595"/>
            <a:ext cx="1833474" cy="11774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91115A-FC64-4A63-85A4-3B3CCED822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936" r="20186" b="18932"/>
          <a:stretch/>
        </p:blipFill>
        <p:spPr>
          <a:xfrm>
            <a:off x="3849174" y="4253558"/>
            <a:ext cx="3034889" cy="13521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635942-F8DB-4D58-8923-AA14F2DCF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3641" y="4715760"/>
            <a:ext cx="2087012" cy="15652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1FA130-DE47-4622-B32E-2A269A40C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089" b="4686"/>
          <a:stretch/>
        </p:blipFill>
        <p:spPr>
          <a:xfrm>
            <a:off x="517080" y="4826667"/>
            <a:ext cx="843917" cy="14709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EA78D8A-71FE-42C9-8AC5-02E348D020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285" b="18285"/>
          <a:stretch/>
        </p:blipFill>
        <p:spPr>
          <a:xfrm>
            <a:off x="6705114" y="5670454"/>
            <a:ext cx="2494011" cy="110452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BA07D80-0E9B-456A-ABC1-2865BDF6EE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527" r="8044" b="16165"/>
          <a:stretch/>
        </p:blipFill>
        <p:spPr>
          <a:xfrm>
            <a:off x="4171238" y="5728755"/>
            <a:ext cx="1485684" cy="103240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CBEF6FA-DD3C-4A37-8CFF-BD6ED42E24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3878" y="4306857"/>
            <a:ext cx="916102" cy="11915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19FA2E1-1AFD-4712-803E-4C0C440EBDBC}"/>
              </a:ext>
            </a:extLst>
          </p:cNvPr>
          <p:cNvSpPr/>
          <p:nvPr/>
        </p:nvSpPr>
        <p:spPr>
          <a:xfrm>
            <a:off x="-159000" y="640297"/>
            <a:ext cx="12510000" cy="19947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C1867C-DA63-4D0B-9151-60EEF78AFDC3}"/>
              </a:ext>
            </a:extLst>
          </p:cNvPr>
          <p:cNvSpPr txBox="1"/>
          <p:nvPr/>
        </p:nvSpPr>
        <p:spPr>
          <a:xfrm>
            <a:off x="349927" y="672464"/>
            <a:ext cx="11440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Маршрут туристского похода (на велосипедах): п. Марьино (техникум в годы войны) – г. Марьина Горка (гетто в усадьбе Маковых) –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Блонь</a:t>
            </a:r>
            <a:r>
              <a:rPr lang="ru-RU" dirty="0">
                <a:solidFill>
                  <a:schemeClr val="bg1"/>
                </a:solidFill>
              </a:rPr>
              <a:t> (мемориал Великой Отечественной войны) –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Блонь</a:t>
            </a:r>
            <a:r>
              <a:rPr lang="ru-RU" dirty="0">
                <a:solidFill>
                  <a:schemeClr val="bg1"/>
                </a:solidFill>
              </a:rPr>
              <a:t> (Храм святой Живоначальной Троицы) – 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Блонь</a:t>
            </a:r>
            <a:r>
              <a:rPr lang="ru-RU" dirty="0">
                <a:solidFill>
                  <a:schemeClr val="bg1"/>
                </a:solidFill>
              </a:rPr>
              <a:t> (памятник погибшим воинам при боях в районе Марьиной Горки) –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Блонь</a:t>
            </a:r>
            <a:r>
              <a:rPr lang="ru-RU" dirty="0">
                <a:solidFill>
                  <a:schemeClr val="bg1"/>
                </a:solidFill>
              </a:rPr>
              <a:t> (краеведческий музей) – лесной массив вблизи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Блонь</a:t>
            </a:r>
            <a:r>
              <a:rPr lang="ru-RU" dirty="0">
                <a:solidFill>
                  <a:schemeClr val="bg1"/>
                </a:solidFill>
              </a:rPr>
              <a:t> (урочище Попова Горка) –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Пуховичи (мемориал в честь павших в боях Великой Отечественной войны) – </a:t>
            </a:r>
            <a:r>
              <a:rPr lang="ru-RU" dirty="0" err="1">
                <a:solidFill>
                  <a:schemeClr val="bg1"/>
                </a:solidFill>
              </a:rPr>
              <a:t>аг</a:t>
            </a:r>
            <a:r>
              <a:rPr lang="ru-RU" dirty="0">
                <a:solidFill>
                  <a:schemeClr val="bg1"/>
                </a:solidFill>
              </a:rPr>
              <a:t>. Пуховичи (памятник жертвам нацизма) – лесной массив Пуховичского лесничества (урочище «</a:t>
            </a:r>
            <a:r>
              <a:rPr lang="ru-RU" dirty="0" err="1">
                <a:solidFill>
                  <a:schemeClr val="bg1"/>
                </a:solidFill>
              </a:rPr>
              <a:t>Боруслово</a:t>
            </a:r>
            <a:r>
              <a:rPr lang="ru-RU" dirty="0">
                <a:solidFill>
                  <a:schemeClr val="bg1"/>
                </a:solidFill>
              </a:rPr>
              <a:t>», партизанский лагерь «</a:t>
            </a:r>
            <a:r>
              <a:rPr lang="ru-RU" dirty="0" err="1">
                <a:solidFill>
                  <a:schemeClr val="bg1"/>
                </a:solidFill>
              </a:rPr>
              <a:t>Боруслово</a:t>
            </a:r>
            <a:r>
              <a:rPr lang="ru-RU" dirty="0">
                <a:solidFill>
                  <a:schemeClr val="bg1"/>
                </a:solidFill>
              </a:rPr>
              <a:t>») – вблизи д. </a:t>
            </a:r>
            <a:r>
              <a:rPr lang="ru-RU" dirty="0" err="1">
                <a:solidFill>
                  <a:schemeClr val="bg1"/>
                </a:solidFill>
              </a:rPr>
              <a:t>Затитова</a:t>
            </a:r>
            <a:r>
              <a:rPr lang="ru-RU" dirty="0">
                <a:solidFill>
                  <a:schemeClr val="bg1"/>
                </a:solidFill>
              </a:rPr>
              <a:t> Слобода (братская могила жителей сожженной д. </a:t>
            </a:r>
            <a:r>
              <a:rPr lang="ru-RU" dirty="0" err="1">
                <a:solidFill>
                  <a:schemeClr val="bg1"/>
                </a:solidFill>
              </a:rPr>
              <a:t>Березянка</a:t>
            </a:r>
            <a:r>
              <a:rPr lang="ru-RU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35" name="Заголовок 3">
            <a:extLst>
              <a:ext uri="{FF2B5EF4-FFF2-40B4-BE49-F238E27FC236}">
                <a16:creationId xmlns:a16="http://schemas.microsoft.com/office/drawing/2014/main" id="{B9AF89AB-0D2C-4D5D-9B7F-607956D4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028" y="-54518"/>
            <a:ext cx="8557291" cy="83099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Краткое описание маршрута</a:t>
            </a:r>
          </a:p>
        </p:txBody>
      </p:sp>
      <p:sp>
        <p:nvSpPr>
          <p:cNvPr id="36" name="Блок-схема: решение 35">
            <a:extLst>
              <a:ext uri="{FF2B5EF4-FFF2-40B4-BE49-F238E27FC236}">
                <a16:creationId xmlns:a16="http://schemas.microsoft.com/office/drawing/2014/main" id="{A5AA86C4-B163-4835-9C27-10AB3DCD8F1F}"/>
              </a:ext>
            </a:extLst>
          </p:cNvPr>
          <p:cNvSpPr/>
          <p:nvPr/>
        </p:nvSpPr>
        <p:spPr>
          <a:xfrm>
            <a:off x="535939" y="0"/>
            <a:ext cx="707626" cy="70329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D295C5-9C58-45FE-B276-E4CBAE631CD7}"/>
              </a:ext>
            </a:extLst>
          </p:cNvPr>
          <p:cNvSpPr txBox="1"/>
          <p:nvPr/>
        </p:nvSpPr>
        <p:spPr>
          <a:xfrm>
            <a:off x="376011" y="19294"/>
            <a:ext cx="1027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30B7B7-98A0-4188-804C-F9B5391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01" y="103800"/>
            <a:ext cx="95400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Ресурсное обеспечение</a:t>
            </a:r>
          </a:p>
        </p:txBody>
      </p:sp>
      <p:sp>
        <p:nvSpPr>
          <p:cNvPr id="29" name="Блок-схема: решение 28">
            <a:extLst>
              <a:ext uri="{FF2B5EF4-FFF2-40B4-BE49-F238E27FC236}">
                <a16:creationId xmlns:a16="http://schemas.microsoft.com/office/drawing/2014/main" id="{A24A6062-C165-40D9-B39F-28470C835257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300C7-9465-413B-B2D3-06659FCDDFEC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8D6FC-A1B3-45E3-9665-CBABA0193DE4}"/>
              </a:ext>
            </a:extLst>
          </p:cNvPr>
          <p:cNvSpPr txBox="1"/>
          <p:nvPr/>
        </p:nvSpPr>
        <p:spPr>
          <a:xfrm>
            <a:off x="990467" y="1967902"/>
            <a:ext cx="1118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Определены основные направления ресурсного обеспечения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83FDC1-EA1E-4D30-BFC9-829301EBE464}"/>
              </a:ext>
            </a:extLst>
          </p:cNvPr>
          <p:cNvSpPr/>
          <p:nvPr/>
        </p:nvSpPr>
        <p:spPr>
          <a:xfrm>
            <a:off x="730667" y="3429000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85B92964-C858-445E-B957-A351F7B6B2D5}"/>
              </a:ext>
            </a:extLst>
          </p:cNvPr>
          <p:cNvSpPr/>
          <p:nvPr/>
        </p:nvSpPr>
        <p:spPr>
          <a:xfrm>
            <a:off x="923847" y="3662965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5E20A5-5284-42E5-9AC5-E0E0A3F1C26B}"/>
              </a:ext>
            </a:extLst>
          </p:cNvPr>
          <p:cNvSpPr/>
          <p:nvPr/>
        </p:nvSpPr>
        <p:spPr>
          <a:xfrm>
            <a:off x="6959306" y="3406765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328D2E2-588A-400D-A218-8C004A0AD11E}"/>
              </a:ext>
            </a:extLst>
          </p:cNvPr>
          <p:cNvSpPr/>
          <p:nvPr/>
        </p:nvSpPr>
        <p:spPr>
          <a:xfrm>
            <a:off x="7152486" y="3640730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06B1242-A9FB-4CD9-AB9C-D3C999C5C9C3}"/>
              </a:ext>
            </a:extLst>
          </p:cNvPr>
          <p:cNvSpPr/>
          <p:nvPr/>
        </p:nvSpPr>
        <p:spPr>
          <a:xfrm>
            <a:off x="1573988" y="3323484"/>
            <a:ext cx="47920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Материально-техническое обеспечение</a:t>
            </a:r>
          </a:p>
          <a:p>
            <a:pPr algn="just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Групповое снаряжение: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1. Палатки.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2. Котелок.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3. Чайник.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4. Топор в чехле.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5. Пила туристская.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6. Аптечка.</a:t>
            </a:r>
          </a:p>
          <a:p>
            <a:pPr algn="just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B036583-2270-42C7-ACAE-47F2CF624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1627"/>
              </p:ext>
            </p:extLst>
          </p:nvPr>
        </p:nvGraphicFramePr>
        <p:xfrm>
          <a:off x="1520390" y="3654311"/>
          <a:ext cx="5295022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022">
                  <a:extLst>
                    <a:ext uri="{9D8B030D-6E8A-4147-A177-3AD203B41FA5}">
                      <a16:colId xmlns:a16="http://schemas.microsoft.com/office/drawing/2014/main" val="4256145347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172167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Групповое снаряжение: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 Палатки.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2. Котелок.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3. Чайник.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4. Топор в чехле.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5. Пила туристская.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6. Аптечка.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Личное снаряжение: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 Велосипед.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2. </a:t>
                      </a:r>
                      <a:r>
                        <a:rPr lang="ru-RU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Велорюкзак</a:t>
                      </a:r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3. Туристский коврик.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4. Спальник.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5. Кружка, ложка, миска, туалетные принадлежности.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6. Спортивная форма для езды на велосипеде.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7. Форма для бивуака.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13392"/>
                  </a:ext>
                </a:extLst>
              </a:tr>
            </a:tbl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B25AFFF-5E53-4865-9D6B-96D0E9E20DF9}"/>
              </a:ext>
            </a:extLst>
          </p:cNvPr>
          <p:cNvSpPr/>
          <p:nvPr/>
        </p:nvSpPr>
        <p:spPr>
          <a:xfrm>
            <a:off x="7821402" y="3323484"/>
            <a:ext cx="399620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Информационное обеспечение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 1. Характеристика, информация о маршруте.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 2. Рекомендации по подготовке к туристскому походу.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 3. Информация отчетного характера: дневники, фотоотчеты и видеоотчеты.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 4. Освещение в СМИ Пуховичского района.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BEBDCB9-1E69-4CB6-B96F-9D9FE33DEEAB}"/>
              </a:ext>
            </a:extLst>
          </p:cNvPr>
          <p:cNvSpPr/>
          <p:nvPr/>
        </p:nvSpPr>
        <p:spPr>
          <a:xfrm>
            <a:off x="7005942" y="5229000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EFD6FBDE-8FE1-447F-9B4D-B162B3952655}"/>
              </a:ext>
            </a:extLst>
          </p:cNvPr>
          <p:cNvSpPr/>
          <p:nvPr/>
        </p:nvSpPr>
        <p:spPr>
          <a:xfrm>
            <a:off x="7199122" y="5462965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BB59A07-4091-4A2F-A86D-048E5320AB5B}"/>
              </a:ext>
            </a:extLst>
          </p:cNvPr>
          <p:cNvSpPr/>
          <p:nvPr/>
        </p:nvSpPr>
        <p:spPr>
          <a:xfrm>
            <a:off x="7896000" y="5204725"/>
            <a:ext cx="38470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Финансовое обеспечение</a:t>
            </a:r>
          </a:p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1. Затраты на питание 12 бел. руб. / сутки (8 человек 288 бел. руб. на трехдневный поход) за счет учреждения образования и первичной профсоюзной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210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3F8EE8-4E43-46FA-98C1-7363361E1B36}"/>
              </a:ext>
            </a:extLst>
          </p:cNvPr>
          <p:cNvSpPr txBox="1"/>
          <p:nvPr/>
        </p:nvSpPr>
        <p:spPr>
          <a:xfrm>
            <a:off x="1127983" y="360981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id="{5AC14A92-E0FE-4BC4-83FB-760DE481EB1E}"/>
              </a:ext>
            </a:extLst>
          </p:cNvPr>
          <p:cNvSpPr txBox="1">
            <a:spLocks/>
          </p:cNvSpPr>
          <p:nvPr/>
        </p:nvSpPr>
        <p:spPr>
          <a:xfrm>
            <a:off x="2554492" y="85651"/>
            <a:ext cx="9540000" cy="1002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Реализация проекта</a:t>
            </a:r>
          </a:p>
        </p:txBody>
      </p:sp>
      <p:sp>
        <p:nvSpPr>
          <p:cNvPr id="31" name="Блок-схема: решение 30">
            <a:extLst>
              <a:ext uri="{FF2B5EF4-FFF2-40B4-BE49-F238E27FC236}">
                <a16:creationId xmlns:a16="http://schemas.microsoft.com/office/drawing/2014/main" id="{05BA731B-02C0-41E0-BEF9-50CA3891A1F4}"/>
              </a:ext>
            </a:extLst>
          </p:cNvPr>
          <p:cNvSpPr/>
          <p:nvPr/>
        </p:nvSpPr>
        <p:spPr>
          <a:xfrm>
            <a:off x="731910" y="85651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20FF8E-F8DD-48DF-B7F0-E71CD6A9F63E}"/>
              </a:ext>
            </a:extLst>
          </p:cNvPr>
          <p:cNvSpPr txBox="1"/>
          <p:nvPr/>
        </p:nvSpPr>
        <p:spPr>
          <a:xfrm>
            <a:off x="1227329" y="344675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Google Shape;167;p5">
            <a:extLst>
              <a:ext uri="{FF2B5EF4-FFF2-40B4-BE49-F238E27FC236}">
                <a16:creationId xmlns:a16="http://schemas.microsoft.com/office/drawing/2014/main" id="{9AFEE6EF-9C31-4A92-A8EA-F994DFCF08DA}"/>
              </a:ext>
            </a:extLst>
          </p:cNvPr>
          <p:cNvSpPr txBox="1"/>
          <p:nvPr/>
        </p:nvSpPr>
        <p:spPr>
          <a:xfrm>
            <a:off x="3441000" y="974982"/>
            <a:ext cx="836520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Необходимо согласовать маршрут с администрацией района.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Маршрут проходить активным способом передвижения – на велосипедах. Создать маршрутный лист; описать характеристику похода, подробную нитку маршрута; составить график движения; подготовить картографический материал с указанием подъездов и отъездов, аварийные выходы с маршрута и его запасные варианты; составить меню на 3 суток.  </a:t>
            </a:r>
            <a:endParaRPr sz="1800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67;p5">
            <a:extLst>
              <a:ext uri="{FF2B5EF4-FFF2-40B4-BE49-F238E27FC236}">
                <a16:creationId xmlns:a16="http://schemas.microsoft.com/office/drawing/2014/main" id="{314A4D45-EBDC-4C1B-B0A0-4F399AD3236C}"/>
              </a:ext>
            </a:extLst>
          </p:cNvPr>
          <p:cNvSpPr txBox="1"/>
          <p:nvPr/>
        </p:nvSpPr>
        <p:spPr>
          <a:xfrm>
            <a:off x="3081001" y="3048986"/>
            <a:ext cx="872520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К возможным рискам можно отнести: выход из строя велосипеда; травма участника; активное транспортное движение на участках маршрута, проходящих по автомобильным дорогам местного значения. Следует определить дислокацию аварийно-спасательных организаций и медучреждений.</a:t>
            </a:r>
            <a:endParaRPr sz="1800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;p5">
            <a:extLst>
              <a:ext uri="{FF2B5EF4-FFF2-40B4-BE49-F238E27FC236}">
                <a16:creationId xmlns:a16="http://schemas.microsoft.com/office/drawing/2014/main" id="{A686F994-FB5A-46F2-93B1-C1FC8B6EA7E2}"/>
              </a:ext>
            </a:extLst>
          </p:cNvPr>
          <p:cNvSpPr txBox="1"/>
          <p:nvPr/>
        </p:nvSpPr>
        <p:spPr>
          <a:xfrm>
            <a:off x="2770149" y="4876991"/>
            <a:ext cx="903605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Маршрут осветить в СМИ Пуховичского района, материалы разместить на официальных сайтах колледжа, исполнительного комитета, структурных подразделениях. Включить в районные военно-патриотические маршруты. Создать  в учреждении образования базу маршрутов по историческим и знаковым местам в рамках военно-патриотического воспитания.</a:t>
            </a:r>
            <a:endParaRPr sz="1800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B5F5A3E-6564-49E9-992E-364AEEA70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7" y="3429000"/>
            <a:ext cx="2186666" cy="1260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4E86884-91A1-4EC4-9E7B-E268CA91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65" y="4958148"/>
            <a:ext cx="1918126" cy="14139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A402032-9F86-4087-8F80-629A842C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33" y="1648132"/>
            <a:ext cx="2541515" cy="14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9F6514-AF7C-44F8-9D18-65518C1B2CEF}"/>
              </a:ext>
            </a:extLst>
          </p:cNvPr>
          <p:cNvSpPr/>
          <p:nvPr/>
        </p:nvSpPr>
        <p:spPr>
          <a:xfrm>
            <a:off x="1596000" y="3236426"/>
            <a:ext cx="9090000" cy="1575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A046E5A-3AE2-4455-8773-0AAB6BF5E6FE}"/>
              </a:ext>
            </a:extLst>
          </p:cNvPr>
          <p:cNvSpPr/>
          <p:nvPr/>
        </p:nvSpPr>
        <p:spPr>
          <a:xfrm>
            <a:off x="5848500" y="305642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50AFF46-C280-429E-96E0-C414BA7E41E5}"/>
              </a:ext>
            </a:extLst>
          </p:cNvPr>
          <p:cNvSpPr/>
          <p:nvPr/>
        </p:nvSpPr>
        <p:spPr>
          <a:xfrm>
            <a:off x="8098500" y="305642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3598500" y="305642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EBCACA3-D779-49E5-8CF7-DE06C68741CD}"/>
              </a:ext>
            </a:extLst>
          </p:cNvPr>
          <p:cNvSpPr/>
          <p:nvPr/>
        </p:nvSpPr>
        <p:spPr>
          <a:xfrm>
            <a:off x="1348500" y="305642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FD465D4-6C6E-4543-B9CB-2FE32FE10A88}"/>
              </a:ext>
            </a:extLst>
          </p:cNvPr>
          <p:cNvSpPr/>
          <p:nvPr/>
        </p:nvSpPr>
        <p:spPr>
          <a:xfrm>
            <a:off x="10348500" y="305642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3997F7A9-E392-4CD9-A952-1275B41300CF}"/>
              </a:ext>
            </a:extLst>
          </p:cNvPr>
          <p:cNvSpPr/>
          <p:nvPr/>
        </p:nvSpPr>
        <p:spPr>
          <a:xfrm rot="8092213">
            <a:off x="5466004" y="1129199"/>
            <a:ext cx="1260000" cy="1260000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>
            <a:extLst>
              <a:ext uri="{FF2B5EF4-FFF2-40B4-BE49-F238E27FC236}">
                <a16:creationId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965998" y="1129198"/>
            <a:ext cx="1260000" cy="1260000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апля 15">
            <a:extLst>
              <a:ext uri="{FF2B5EF4-FFF2-40B4-BE49-F238E27FC236}">
                <a16:creationId xmlns:a16="http://schemas.microsoft.com/office/drawing/2014/main" id="{C425B52C-62C6-4DEC-B848-CE70C1ED8408}"/>
              </a:ext>
            </a:extLst>
          </p:cNvPr>
          <p:cNvSpPr/>
          <p:nvPr/>
        </p:nvSpPr>
        <p:spPr>
          <a:xfrm rot="8092213">
            <a:off x="3221930" y="1092999"/>
            <a:ext cx="1260000" cy="1260000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апля 16">
            <a:extLst>
              <a:ext uri="{FF2B5EF4-FFF2-40B4-BE49-F238E27FC236}">
                <a16:creationId xmlns:a16="http://schemas.microsoft.com/office/drawing/2014/main" id="{369ED830-6457-43A3-BB1C-C611185D4F5F}"/>
              </a:ext>
            </a:extLst>
          </p:cNvPr>
          <p:cNvSpPr/>
          <p:nvPr/>
        </p:nvSpPr>
        <p:spPr>
          <a:xfrm rot="8092213">
            <a:off x="7738109" y="1129197"/>
            <a:ext cx="1260000" cy="1260000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>
            <a:extLst>
              <a:ext uri="{FF2B5EF4-FFF2-40B4-BE49-F238E27FC236}">
                <a16:creationId xmlns:a16="http://schemas.microsoft.com/office/drawing/2014/main" id="{1755BC43-72DD-492B-9A9F-7509BE6C97A5}"/>
              </a:ext>
            </a:extLst>
          </p:cNvPr>
          <p:cNvSpPr/>
          <p:nvPr/>
        </p:nvSpPr>
        <p:spPr>
          <a:xfrm rot="8092213">
            <a:off x="9966009" y="1075316"/>
            <a:ext cx="1260000" cy="1260000"/>
          </a:xfrm>
          <a:prstGeom prst="teardrop">
            <a:avLst/>
          </a:prstGeom>
          <a:solidFill>
            <a:schemeClr val="accent5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1348500" y="137321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87AD0-0C23-4F61-BF58-490CC027DA01}"/>
              </a:ext>
            </a:extLst>
          </p:cNvPr>
          <p:cNvSpPr txBox="1"/>
          <p:nvPr/>
        </p:nvSpPr>
        <p:spPr>
          <a:xfrm>
            <a:off x="5948490" y="138088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7C5A8F-3379-411C-A98B-E1F4835CC1EF}"/>
              </a:ext>
            </a:extLst>
          </p:cNvPr>
          <p:cNvSpPr txBox="1"/>
          <p:nvPr/>
        </p:nvSpPr>
        <p:spPr>
          <a:xfrm>
            <a:off x="8164522" y="14001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88C70-8E7D-4DB6-B6D7-DECDF239B1CD}"/>
              </a:ext>
            </a:extLst>
          </p:cNvPr>
          <p:cNvSpPr txBox="1"/>
          <p:nvPr/>
        </p:nvSpPr>
        <p:spPr>
          <a:xfrm>
            <a:off x="10158893" y="1443706"/>
            <a:ext cx="87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Итог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CF824-F446-4CCD-89E9-547BC747B3E1}"/>
              </a:ext>
            </a:extLst>
          </p:cNvPr>
          <p:cNvSpPr txBox="1"/>
          <p:nvPr/>
        </p:nvSpPr>
        <p:spPr>
          <a:xfrm>
            <a:off x="3656363" y="136159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A184A5-55F3-4C41-AF7F-19DB9F211CA4}"/>
              </a:ext>
            </a:extLst>
          </p:cNvPr>
          <p:cNvSpPr txBox="1"/>
          <p:nvPr/>
        </p:nvSpPr>
        <p:spPr>
          <a:xfrm>
            <a:off x="1503633" y="48176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9F87DD9-7FD7-4372-9B4C-50CB2C69EF61}"/>
              </a:ext>
            </a:extLst>
          </p:cNvPr>
          <p:cNvSpPr txBox="1"/>
          <p:nvPr/>
        </p:nvSpPr>
        <p:spPr>
          <a:xfrm>
            <a:off x="570775" y="3994535"/>
            <a:ext cx="111404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Ожидаемый эффект от реализации проекта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воспитание у молодежи духовных ценностей, гражданственности, патриотизма;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массовое вовлечение обучающихся в культурно-познавательную и исследовательскую деятельность, направленную на получение знаний об историко-культурном и природном наследии Беларуси;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развитие молодежного образовательного туризма;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разработка районных туристических маршрутов с включением в них малоизвестных объектов, популяризация и стимулирование их развития;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создание имиджа района как привлекательного туристско-экскурсионного и культурно-познавательного объекта;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углубить знания о своей малой родине;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формирование устойчивой потребность к здоровому образу жизни и физическому совершенствованию личности;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</a:rPr>
              <a:t>формирование экологической культуры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4271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745000" cy="1325563"/>
          </a:xfrm>
        </p:spPr>
        <p:txBody>
          <a:bodyPr>
            <a:normAutofit fontScale="90000"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/>
            </a:pP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Ц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ель проекта: привитие молодежи любви, чувства гордости за свою страну и готовности к выполнению социальной роли гражданина Республики Беларусь.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Задачи проекта: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формирование национальной идентичности;</a:t>
            </a: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сохранение и обеспечение преемственности традиционных ценностей белорусского общества;</a:t>
            </a: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 </a:t>
            </a:r>
            <a:b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sz="2400" b="0" dirty="0">
                <a:solidFill>
                  <a:srgbClr val="2393D9"/>
                </a:solidFill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популяризация истории своей страны;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формирование знаний об историко-культурном наследии, боевых подвигах белорусского народа, важных исторических событиях, памятных местах, их роли и значимости в становлении белорусской государственности.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69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Проект «Историческое наследие»</a:t>
            </a:r>
            <a:endParaRPr lang="ru-RU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31EDF3FE-86B0-46E9-83D6-97DE595E7AAB}"/>
              </a:ext>
            </a:extLst>
          </p:cNvPr>
          <p:cNvSpPr/>
          <p:nvPr/>
        </p:nvSpPr>
        <p:spPr>
          <a:xfrm rot="16200000">
            <a:off x="688463" y="2079112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0B2BA595-0A45-47C6-AE67-09B07D77EE32}"/>
              </a:ext>
            </a:extLst>
          </p:cNvPr>
          <p:cNvSpPr/>
          <p:nvPr/>
        </p:nvSpPr>
        <p:spPr>
          <a:xfrm rot="5400000">
            <a:off x="-31425" y="2973375"/>
            <a:ext cx="378000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5400000">
            <a:off x="1346700" y="1600875"/>
            <a:ext cx="675000" cy="199125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70F681F1-F8D7-4A70-AF31-3C2CAB5DDF9A}"/>
              </a:ext>
            </a:extLst>
          </p:cNvPr>
          <p:cNvSpPr/>
          <p:nvPr/>
        </p:nvSpPr>
        <p:spPr>
          <a:xfrm rot="10800000">
            <a:off x="688463" y="2934000"/>
            <a:ext cx="179794" cy="1795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1AAC0-3901-4A11-AF5D-E73F86163516}"/>
              </a:ext>
            </a:extLst>
          </p:cNvPr>
          <p:cNvSpPr txBox="1"/>
          <p:nvPr/>
        </p:nvSpPr>
        <p:spPr>
          <a:xfrm>
            <a:off x="862950" y="3969000"/>
            <a:ext cx="1918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Экскурсионная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деятельность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AE77E-706E-47C5-B0B9-85B2A02D1BCB}"/>
              </a:ext>
            </a:extLst>
          </p:cNvPr>
          <p:cNvSpPr txBox="1"/>
          <p:nvPr/>
        </p:nvSpPr>
        <p:spPr>
          <a:xfrm>
            <a:off x="778359" y="23397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id="{E448CAB4-DD95-4EBE-843C-AB1B470A4A0D}"/>
              </a:ext>
            </a:extLst>
          </p:cNvPr>
          <p:cNvSpPr/>
          <p:nvPr/>
        </p:nvSpPr>
        <p:spPr>
          <a:xfrm rot="16200000">
            <a:off x="3539063" y="207911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верхние углы 19">
            <a:extLst>
              <a:ext uri="{FF2B5EF4-FFF2-40B4-BE49-F238E27FC236}">
                <a16:creationId xmlns:a16="http://schemas.microsoft.com/office/drawing/2014/main" id="{EB48B667-8154-44FF-B4E2-F9B8357CA457}"/>
              </a:ext>
            </a:extLst>
          </p:cNvPr>
          <p:cNvSpPr/>
          <p:nvPr/>
        </p:nvSpPr>
        <p:spPr>
          <a:xfrm rot="5400000">
            <a:off x="2819175" y="2973375"/>
            <a:ext cx="378000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верхние углы 20">
            <a:extLst>
              <a:ext uri="{FF2B5EF4-FFF2-40B4-BE49-F238E27FC236}">
                <a16:creationId xmlns:a16="http://schemas.microsoft.com/office/drawing/2014/main" id="{08F4F047-696C-495B-B85D-23B084653CC3}"/>
              </a:ext>
            </a:extLst>
          </p:cNvPr>
          <p:cNvSpPr/>
          <p:nvPr/>
        </p:nvSpPr>
        <p:spPr>
          <a:xfrm rot="5400000">
            <a:off x="4197300" y="1600875"/>
            <a:ext cx="675000" cy="199125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ый треугольник 21">
            <a:extLst>
              <a:ext uri="{FF2B5EF4-FFF2-40B4-BE49-F238E27FC236}">
                <a16:creationId xmlns:a16="http://schemas.microsoft.com/office/drawing/2014/main" id="{78EB05CD-FD69-4C13-BB87-70A73A7FFCC2}"/>
              </a:ext>
            </a:extLst>
          </p:cNvPr>
          <p:cNvSpPr/>
          <p:nvPr/>
        </p:nvSpPr>
        <p:spPr>
          <a:xfrm rot="10800000">
            <a:off x="3539063" y="2934000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910FBE-4AAE-4CB2-A0B7-BD48DD1FBC47}"/>
              </a:ext>
            </a:extLst>
          </p:cNvPr>
          <p:cNvSpPr txBox="1"/>
          <p:nvPr/>
        </p:nvSpPr>
        <p:spPr>
          <a:xfrm>
            <a:off x="3733738" y="3966848"/>
            <a:ext cx="18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Общественная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деятельность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DA114-8BDC-42DD-8BE1-2CBF96C6D821}"/>
              </a:ext>
            </a:extLst>
          </p:cNvPr>
          <p:cNvSpPr txBox="1"/>
          <p:nvPr/>
        </p:nvSpPr>
        <p:spPr>
          <a:xfrm>
            <a:off x="3691507" y="232432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Прямоугольный треугольник 32">
            <a:extLst>
              <a:ext uri="{FF2B5EF4-FFF2-40B4-BE49-F238E27FC236}">
                <a16:creationId xmlns:a16="http://schemas.microsoft.com/office/drawing/2014/main" id="{3966F74A-3F31-4FCF-956F-2D0B7114B1F2}"/>
              </a:ext>
            </a:extLst>
          </p:cNvPr>
          <p:cNvSpPr/>
          <p:nvPr/>
        </p:nvSpPr>
        <p:spPr>
          <a:xfrm rot="16200000">
            <a:off x="6389663" y="207911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верхние углы 33">
            <a:extLst>
              <a:ext uri="{FF2B5EF4-FFF2-40B4-BE49-F238E27FC236}">
                <a16:creationId xmlns:a16="http://schemas.microsoft.com/office/drawing/2014/main" id="{E829776C-965B-487E-86D8-06C9B69416CB}"/>
              </a:ext>
            </a:extLst>
          </p:cNvPr>
          <p:cNvSpPr/>
          <p:nvPr/>
        </p:nvSpPr>
        <p:spPr>
          <a:xfrm rot="5400000">
            <a:off x="5669775" y="2973375"/>
            <a:ext cx="378000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верхние углы 34">
            <a:extLst>
              <a:ext uri="{FF2B5EF4-FFF2-40B4-BE49-F238E27FC236}">
                <a16:creationId xmlns:a16="http://schemas.microsoft.com/office/drawing/2014/main" id="{0B0C7FBA-578A-472D-8430-F0B1BC305A13}"/>
              </a:ext>
            </a:extLst>
          </p:cNvPr>
          <p:cNvSpPr/>
          <p:nvPr/>
        </p:nvSpPr>
        <p:spPr>
          <a:xfrm rot="5400000">
            <a:off x="7047900" y="1600875"/>
            <a:ext cx="675000" cy="199125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>
            <a:extLst>
              <a:ext uri="{FF2B5EF4-FFF2-40B4-BE49-F238E27FC236}">
                <a16:creationId xmlns:a16="http://schemas.microsoft.com/office/drawing/2014/main" id="{9B530CF0-B937-4FF8-AD54-91604566D4E8}"/>
              </a:ext>
            </a:extLst>
          </p:cNvPr>
          <p:cNvSpPr/>
          <p:nvPr/>
        </p:nvSpPr>
        <p:spPr>
          <a:xfrm rot="10800000">
            <a:off x="6389663" y="2934000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F36BC8-59B4-4AF3-8379-0D21B5724919}"/>
              </a:ext>
            </a:extLst>
          </p:cNvPr>
          <p:cNvSpPr txBox="1"/>
          <p:nvPr/>
        </p:nvSpPr>
        <p:spPr>
          <a:xfrm>
            <a:off x="6537599" y="3821443"/>
            <a:ext cx="2087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Благоустройство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мемориалов и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памятников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0C29AF-1634-40E1-BA22-FCA7D786B13A}"/>
              </a:ext>
            </a:extLst>
          </p:cNvPr>
          <p:cNvSpPr txBox="1"/>
          <p:nvPr/>
        </p:nvSpPr>
        <p:spPr>
          <a:xfrm>
            <a:off x="6537599" y="230527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7" name="Прямоугольный треугольник 46">
            <a:extLst>
              <a:ext uri="{FF2B5EF4-FFF2-40B4-BE49-F238E27FC236}">
                <a16:creationId xmlns:a16="http://schemas.microsoft.com/office/drawing/2014/main" id="{977A5293-6003-4334-AAFB-608DCBAC65BF}"/>
              </a:ext>
            </a:extLst>
          </p:cNvPr>
          <p:cNvSpPr/>
          <p:nvPr/>
        </p:nvSpPr>
        <p:spPr>
          <a:xfrm rot="16200000">
            <a:off x="9240263" y="2079112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верхние углы 47">
            <a:extLst>
              <a:ext uri="{FF2B5EF4-FFF2-40B4-BE49-F238E27FC236}">
                <a16:creationId xmlns:a16="http://schemas.microsoft.com/office/drawing/2014/main" id="{434D7237-CFE2-4569-A8AE-55BFC5ACF6DD}"/>
              </a:ext>
            </a:extLst>
          </p:cNvPr>
          <p:cNvSpPr/>
          <p:nvPr/>
        </p:nvSpPr>
        <p:spPr>
          <a:xfrm rot="5400000">
            <a:off x="8520375" y="2973375"/>
            <a:ext cx="3780000" cy="1991250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AF411B0D-7110-4A3A-85C3-ED826BAD1BBB}"/>
              </a:ext>
            </a:extLst>
          </p:cNvPr>
          <p:cNvSpPr/>
          <p:nvPr/>
        </p:nvSpPr>
        <p:spPr>
          <a:xfrm rot="5400000">
            <a:off x="9898500" y="1600875"/>
            <a:ext cx="675000" cy="1991250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>
            <a:extLst>
              <a:ext uri="{FF2B5EF4-FFF2-40B4-BE49-F238E27FC236}">
                <a16:creationId xmlns:a16="http://schemas.microsoft.com/office/drawing/2014/main" id="{5715F8FE-45BC-4CA5-A482-C9869E93CFF2}"/>
              </a:ext>
            </a:extLst>
          </p:cNvPr>
          <p:cNvSpPr/>
          <p:nvPr/>
        </p:nvSpPr>
        <p:spPr>
          <a:xfrm rot="10800000">
            <a:off x="9240263" y="2934000"/>
            <a:ext cx="179794" cy="1795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29A634-5FD9-4C00-B9B6-95C26C7C38B6}"/>
              </a:ext>
            </a:extLst>
          </p:cNvPr>
          <p:cNvSpPr txBox="1"/>
          <p:nvPr/>
        </p:nvSpPr>
        <p:spPr>
          <a:xfrm>
            <a:off x="9391219" y="3798883"/>
            <a:ext cx="2039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Туристская и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экспедиционная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деятельность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98657D-8CD0-412E-BB2D-78E7FAC18791}"/>
              </a:ext>
            </a:extLst>
          </p:cNvPr>
          <p:cNvSpPr txBox="1"/>
          <p:nvPr/>
        </p:nvSpPr>
        <p:spPr>
          <a:xfrm>
            <a:off x="9425714" y="231035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347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30B7B7-98A0-4188-804C-F9B5391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000" y="103800"/>
            <a:ext cx="8722800" cy="1325563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Экскурсионная деятельность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ADEB8F-FE92-435F-B759-17C77AEB89A1}"/>
              </a:ext>
            </a:extLst>
          </p:cNvPr>
          <p:cNvSpPr/>
          <p:nvPr/>
        </p:nvSpPr>
        <p:spPr>
          <a:xfrm>
            <a:off x="1525983" y="3130184"/>
            <a:ext cx="3108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Мемориальный комплекс «Хатынь»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BCC6620-EF3C-4936-B278-FA6C0377A2C4}"/>
              </a:ext>
            </a:extLst>
          </p:cNvPr>
          <p:cNvSpPr/>
          <p:nvPr/>
        </p:nvSpPr>
        <p:spPr>
          <a:xfrm>
            <a:off x="759195" y="320469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CDFC7B-1290-42ED-A648-3CBF36511A67}"/>
              </a:ext>
            </a:extLst>
          </p:cNvPr>
          <p:cNvSpPr/>
          <p:nvPr/>
        </p:nvSpPr>
        <p:spPr>
          <a:xfrm>
            <a:off x="759194" y="4464194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DA8F73F-6011-460C-9F6C-4F0C123A116F}"/>
              </a:ext>
            </a:extLst>
          </p:cNvPr>
          <p:cNvSpPr/>
          <p:nvPr/>
        </p:nvSpPr>
        <p:spPr>
          <a:xfrm>
            <a:off x="759194" y="576312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EE07553-9760-456E-AFC3-4C898E6FA2AC}"/>
              </a:ext>
            </a:extLst>
          </p:cNvPr>
          <p:cNvSpPr/>
          <p:nvPr/>
        </p:nvSpPr>
        <p:spPr>
          <a:xfrm>
            <a:off x="6724368" y="320469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40CFB4B-7A7D-4FE2-830C-30097B2E5A32}"/>
              </a:ext>
            </a:extLst>
          </p:cNvPr>
          <p:cNvSpPr/>
          <p:nvPr/>
        </p:nvSpPr>
        <p:spPr>
          <a:xfrm>
            <a:off x="6724367" y="4464194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20C44B5-3BEE-4330-A71C-5B463B67255F}"/>
              </a:ext>
            </a:extLst>
          </p:cNvPr>
          <p:cNvSpPr/>
          <p:nvPr/>
        </p:nvSpPr>
        <p:spPr>
          <a:xfrm>
            <a:off x="6724367" y="576312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решение 28">
            <a:extLst>
              <a:ext uri="{FF2B5EF4-FFF2-40B4-BE49-F238E27FC236}">
                <a16:creationId xmlns:a16="http://schemas.microsoft.com/office/drawing/2014/main" id="{A24A6062-C165-40D9-B39F-28470C835257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300C7-9465-413B-B2D3-06659FCDDFEC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D7018F5-DC70-40EA-B85E-E20D069A0B99}"/>
              </a:ext>
            </a:extLst>
          </p:cNvPr>
          <p:cNvSpPr/>
          <p:nvPr/>
        </p:nvSpPr>
        <p:spPr>
          <a:xfrm>
            <a:off x="1546030" y="4372081"/>
            <a:ext cx="3108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Мемориальный комплекс «Курган Славы»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AF2EABF-9BAC-4001-9604-09450FD84D06}"/>
              </a:ext>
            </a:extLst>
          </p:cNvPr>
          <p:cNvSpPr/>
          <p:nvPr/>
        </p:nvSpPr>
        <p:spPr>
          <a:xfrm>
            <a:off x="1547714" y="5708773"/>
            <a:ext cx="3513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Военно-исторический комплекс «Старая граница»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84B766D-1429-4549-8906-CF46D22E2738}"/>
              </a:ext>
            </a:extLst>
          </p:cNvPr>
          <p:cNvSpPr/>
          <p:nvPr/>
        </p:nvSpPr>
        <p:spPr>
          <a:xfrm>
            <a:off x="7323560" y="3107788"/>
            <a:ext cx="3513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Пуховичский районный краеведческий музей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41C1DFA-E1A9-4326-A8DE-C1C08007D97C}"/>
              </a:ext>
            </a:extLst>
          </p:cNvPr>
          <p:cNvSpPr/>
          <p:nvPr/>
        </p:nvSpPr>
        <p:spPr>
          <a:xfrm>
            <a:off x="7364352" y="4419089"/>
            <a:ext cx="4085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Историко-культурный комплекс «Аллея воинской славы»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95D9B5B-FD1F-4E81-88BC-7D1244F557CC}"/>
              </a:ext>
            </a:extLst>
          </p:cNvPr>
          <p:cNvSpPr/>
          <p:nvPr/>
        </p:nvSpPr>
        <p:spPr>
          <a:xfrm>
            <a:off x="7491000" y="5708774"/>
            <a:ext cx="35137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Музейный комплекс войсковой части 89417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A7BCE58-49B3-45B6-AF30-E95AEB1AC42D}"/>
              </a:ext>
            </a:extLst>
          </p:cNvPr>
          <p:cNvSpPr/>
          <p:nvPr/>
        </p:nvSpPr>
        <p:spPr>
          <a:xfrm>
            <a:off x="943587" y="3429000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D454C033-8261-488B-B6D0-0FF6AB269120}"/>
              </a:ext>
            </a:extLst>
          </p:cNvPr>
          <p:cNvSpPr/>
          <p:nvPr/>
        </p:nvSpPr>
        <p:spPr>
          <a:xfrm>
            <a:off x="943587" y="4695053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CC216C5E-DDD6-4D7F-9890-B1EEA1776247}"/>
              </a:ext>
            </a:extLst>
          </p:cNvPr>
          <p:cNvSpPr/>
          <p:nvPr/>
        </p:nvSpPr>
        <p:spPr>
          <a:xfrm>
            <a:off x="956859" y="5984738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087B146C-153B-468B-9EDA-858EBAE1EB79}"/>
              </a:ext>
            </a:extLst>
          </p:cNvPr>
          <p:cNvSpPr/>
          <p:nvPr/>
        </p:nvSpPr>
        <p:spPr>
          <a:xfrm>
            <a:off x="6896994" y="3406148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2301D839-0CCA-49FE-958D-82F1C5D55F28}"/>
              </a:ext>
            </a:extLst>
          </p:cNvPr>
          <p:cNvSpPr/>
          <p:nvPr/>
        </p:nvSpPr>
        <p:spPr>
          <a:xfrm>
            <a:off x="6908760" y="4700014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0C49EA85-794F-46F8-9A8E-AB962E44ED3A}"/>
              </a:ext>
            </a:extLst>
          </p:cNvPr>
          <p:cNvSpPr/>
          <p:nvPr/>
        </p:nvSpPr>
        <p:spPr>
          <a:xfrm>
            <a:off x="6912266" y="6004802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8D6FC-A1B3-45E3-9665-CBABA0193DE4}"/>
              </a:ext>
            </a:extLst>
          </p:cNvPr>
          <p:cNvSpPr txBox="1"/>
          <p:nvPr/>
        </p:nvSpPr>
        <p:spPr>
          <a:xfrm>
            <a:off x="764549" y="2190198"/>
            <a:ext cx="686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Реализовано посещение следующих объектов:</a:t>
            </a:r>
          </a:p>
        </p:txBody>
      </p:sp>
    </p:spTree>
    <p:extLst>
      <p:ext uri="{BB962C8B-B14F-4D97-AF65-F5344CB8AC3E}">
        <p14:creationId xmlns:p14="http://schemas.microsoft.com/office/powerpoint/2010/main" val="29381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1035C30-A44A-481C-BF62-EBE27AD17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0" y="1557711"/>
            <a:ext cx="3468891" cy="261250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0A62C99-92A2-4B49-98BD-8C2E0D10F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35" y="367874"/>
            <a:ext cx="3501649" cy="26262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24C7468-3B43-4541-A5D9-F41618F4D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00" y="3586037"/>
            <a:ext cx="4091947" cy="30689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DC501A6-52D2-4A89-9FEF-F9385507E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11" y="715191"/>
            <a:ext cx="3645000" cy="2733750"/>
          </a:xfrm>
          <a:prstGeom prst="rect">
            <a:avLst/>
          </a:prstGeom>
        </p:spPr>
      </p:pic>
      <p:pic>
        <p:nvPicPr>
          <p:cNvPr id="42" name="Рисунок 41" descr="C:\Users\Asus\AppData\Local\Microsoft\Windows\INetCache\Content.Word\3-2.jpg">
            <a:extLst>
              <a:ext uri="{FF2B5EF4-FFF2-40B4-BE49-F238E27FC236}">
                <a16:creationId xmlns:a16="http://schemas.microsoft.com/office/drawing/2014/main" id="{35F6B1CD-2CBA-4003-988D-3B274E2FE8A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33" y="4314616"/>
            <a:ext cx="5130000" cy="21849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id="{7C693CEA-917E-42CC-B7F9-1157A5E1F172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34023-AC21-48EE-87AA-6A4ADE4477F7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98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BC031-2786-4492-9B9C-59599A1A1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69" y="189799"/>
            <a:ext cx="4368261" cy="3247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E2E086-5EE7-4749-8C7E-24249ED1C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99" y="3586930"/>
            <a:ext cx="3790693" cy="28430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9EC92F-F30F-476D-8F96-DC2432AA8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00" y="360981"/>
            <a:ext cx="3528392" cy="26462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914B41-6AB7-4681-8F8F-9D88CDDAE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00" y="3229464"/>
            <a:ext cx="3375000" cy="33125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461A8C-B0C7-4EB6-A93E-B53653C6E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1" y="3591906"/>
            <a:ext cx="3140263" cy="3076295"/>
          </a:xfrm>
          <a:prstGeom prst="rect">
            <a:avLst/>
          </a:prstGeom>
        </p:spPr>
      </p:pic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id="{3A58A114-0716-4802-B534-A12468B0680E}"/>
              </a:ext>
            </a:extLst>
          </p:cNvPr>
          <p:cNvSpPr/>
          <p:nvPr/>
        </p:nvSpPr>
        <p:spPr>
          <a:xfrm>
            <a:off x="307113" y="360981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EF6A9-162E-4170-96E5-557395DF4E77}"/>
              </a:ext>
            </a:extLst>
          </p:cNvPr>
          <p:cNvSpPr txBox="1"/>
          <p:nvPr/>
        </p:nvSpPr>
        <p:spPr>
          <a:xfrm>
            <a:off x="800987" y="676715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5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C:\Users\Asus\AppData\Local\Microsoft\Windows\INetCache\Content.Word\ш-2.jpg">
            <a:extLst>
              <a:ext uri="{FF2B5EF4-FFF2-40B4-BE49-F238E27FC236}">
                <a16:creationId xmlns:a16="http://schemas.microsoft.com/office/drawing/2014/main" id="{318085C8-4390-4EAC-82D7-3F490506E83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00" y="267207"/>
            <a:ext cx="464230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sus\AppData\Local\Microsoft\Windows\INetCache\Content.Word\5-бригада-1-музей.jpg">
            <a:extLst>
              <a:ext uri="{FF2B5EF4-FFF2-40B4-BE49-F238E27FC236}">
                <a16:creationId xmlns:a16="http://schemas.microsoft.com/office/drawing/2014/main" id="{1ED97858-BB0A-4857-9103-43921785B4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137" y="451073"/>
            <a:ext cx="4258876" cy="31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0AA83-B51B-4E9D-B565-2500DEC03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77858"/>
            <a:ext cx="5936261" cy="2675955"/>
          </a:xfrm>
          <a:prstGeom prst="rect">
            <a:avLst/>
          </a:prstGeom>
        </p:spPr>
      </p:pic>
      <p:pic>
        <p:nvPicPr>
          <p:cNvPr id="8" name="Picture 5" descr="C:\Users\Asus\Music\Desktop\Новая папка\IMG_20220825_192556.jpg">
            <a:extLst>
              <a:ext uri="{FF2B5EF4-FFF2-40B4-BE49-F238E27FC236}">
                <a16:creationId xmlns:a16="http://schemas.microsoft.com/office/drawing/2014/main" id="{6A8CE365-99D8-490D-9175-B703425C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00" y="4014000"/>
            <a:ext cx="3825000" cy="25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решение 8">
            <a:extLst>
              <a:ext uri="{FF2B5EF4-FFF2-40B4-BE49-F238E27FC236}">
                <a16:creationId xmlns:a16="http://schemas.microsoft.com/office/drawing/2014/main" id="{32801A1E-40D2-4DB4-A5BB-81C28385DADB}"/>
              </a:ext>
            </a:extLst>
          </p:cNvPr>
          <p:cNvSpPr/>
          <p:nvPr/>
        </p:nvSpPr>
        <p:spPr>
          <a:xfrm>
            <a:off x="290393" y="261701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12211-A5FF-4F25-AB68-55DCF72DE3C6}"/>
              </a:ext>
            </a:extLst>
          </p:cNvPr>
          <p:cNvSpPr txBox="1"/>
          <p:nvPr/>
        </p:nvSpPr>
        <p:spPr>
          <a:xfrm>
            <a:off x="784268" y="504000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17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30B7B7-98A0-4188-804C-F9B5391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983" y="103800"/>
            <a:ext cx="9423017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Общественная деятельность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CADEB8F-FE92-435F-B759-17C77AEB89A1}"/>
              </a:ext>
            </a:extLst>
          </p:cNvPr>
          <p:cNvSpPr/>
          <p:nvPr/>
        </p:nvSpPr>
        <p:spPr>
          <a:xfrm>
            <a:off x="1525983" y="3130184"/>
            <a:ext cx="3108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Митинги, приуроченные к историческим событиям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BCC6620-EF3C-4936-B278-FA6C0377A2C4}"/>
              </a:ext>
            </a:extLst>
          </p:cNvPr>
          <p:cNvSpPr/>
          <p:nvPr/>
        </p:nvSpPr>
        <p:spPr>
          <a:xfrm>
            <a:off x="759195" y="320469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CDFC7B-1290-42ED-A648-3CBF36511A67}"/>
              </a:ext>
            </a:extLst>
          </p:cNvPr>
          <p:cNvSpPr/>
          <p:nvPr/>
        </p:nvSpPr>
        <p:spPr>
          <a:xfrm>
            <a:off x="759194" y="4464194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DA8F73F-6011-460C-9F6C-4F0C123A116F}"/>
              </a:ext>
            </a:extLst>
          </p:cNvPr>
          <p:cNvSpPr/>
          <p:nvPr/>
        </p:nvSpPr>
        <p:spPr>
          <a:xfrm>
            <a:off x="759194" y="576312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EE07553-9760-456E-AFC3-4C898E6FA2AC}"/>
              </a:ext>
            </a:extLst>
          </p:cNvPr>
          <p:cNvSpPr/>
          <p:nvPr/>
        </p:nvSpPr>
        <p:spPr>
          <a:xfrm>
            <a:off x="6724368" y="320469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40CFB4B-7A7D-4FE2-830C-30097B2E5A32}"/>
              </a:ext>
            </a:extLst>
          </p:cNvPr>
          <p:cNvSpPr/>
          <p:nvPr/>
        </p:nvSpPr>
        <p:spPr>
          <a:xfrm>
            <a:off x="6724367" y="4464194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20C44B5-3BEE-4330-A71C-5B463B67255F}"/>
              </a:ext>
            </a:extLst>
          </p:cNvPr>
          <p:cNvSpPr/>
          <p:nvPr/>
        </p:nvSpPr>
        <p:spPr>
          <a:xfrm>
            <a:off x="6724367" y="5763121"/>
            <a:ext cx="599193" cy="599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решение 28">
            <a:extLst>
              <a:ext uri="{FF2B5EF4-FFF2-40B4-BE49-F238E27FC236}">
                <a16:creationId xmlns:a16="http://schemas.microsoft.com/office/drawing/2014/main" id="{A24A6062-C165-40D9-B39F-28470C835257}"/>
              </a:ext>
            </a:extLst>
          </p:cNvPr>
          <p:cNvSpPr/>
          <p:nvPr/>
        </p:nvSpPr>
        <p:spPr>
          <a:xfrm>
            <a:off x="790402" y="7318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300C7-9465-413B-B2D3-06659FCDDFEC}"/>
              </a:ext>
            </a:extLst>
          </p:cNvPr>
          <p:cNvSpPr txBox="1"/>
          <p:nvPr/>
        </p:nvSpPr>
        <p:spPr>
          <a:xfrm>
            <a:off x="1284276" y="360981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D7018F5-DC70-40EA-B85E-E20D069A0B99}"/>
              </a:ext>
            </a:extLst>
          </p:cNvPr>
          <p:cNvSpPr/>
          <p:nvPr/>
        </p:nvSpPr>
        <p:spPr>
          <a:xfrm>
            <a:off x="1542780" y="4472366"/>
            <a:ext cx="3108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Дни Памяти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AF2EABF-9BAC-4001-9604-09450FD84D06}"/>
              </a:ext>
            </a:extLst>
          </p:cNvPr>
          <p:cNvSpPr/>
          <p:nvPr/>
        </p:nvSpPr>
        <p:spPr>
          <a:xfrm>
            <a:off x="1525827" y="5804747"/>
            <a:ext cx="3513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Диалоговые площадки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84B766D-1429-4549-8906-CF46D22E2738}"/>
              </a:ext>
            </a:extLst>
          </p:cNvPr>
          <p:cNvSpPr/>
          <p:nvPr/>
        </p:nvSpPr>
        <p:spPr>
          <a:xfrm>
            <a:off x="7323560" y="3242051"/>
            <a:ext cx="3513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Вело- и автопробеги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41C1DFA-E1A9-4326-A8DE-C1C08007D97C}"/>
              </a:ext>
            </a:extLst>
          </p:cNvPr>
          <p:cNvSpPr/>
          <p:nvPr/>
        </p:nvSpPr>
        <p:spPr>
          <a:xfrm>
            <a:off x="7364352" y="4419089"/>
            <a:ext cx="4085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Смотр-конкурсы творчества на военные тематики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A7BCE58-49B3-45B6-AF30-E95AEB1AC42D}"/>
              </a:ext>
            </a:extLst>
          </p:cNvPr>
          <p:cNvSpPr/>
          <p:nvPr/>
        </p:nvSpPr>
        <p:spPr>
          <a:xfrm>
            <a:off x="943587" y="3429000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D454C033-8261-488B-B6D0-0FF6AB269120}"/>
              </a:ext>
            </a:extLst>
          </p:cNvPr>
          <p:cNvSpPr/>
          <p:nvPr/>
        </p:nvSpPr>
        <p:spPr>
          <a:xfrm>
            <a:off x="943587" y="4695053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CC216C5E-DDD6-4D7F-9890-B1EEA1776247}"/>
              </a:ext>
            </a:extLst>
          </p:cNvPr>
          <p:cNvSpPr/>
          <p:nvPr/>
        </p:nvSpPr>
        <p:spPr>
          <a:xfrm>
            <a:off x="956859" y="5984738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087B146C-153B-468B-9EDA-858EBAE1EB79}"/>
              </a:ext>
            </a:extLst>
          </p:cNvPr>
          <p:cNvSpPr/>
          <p:nvPr/>
        </p:nvSpPr>
        <p:spPr>
          <a:xfrm>
            <a:off x="6896994" y="3406148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2301D839-0CCA-49FE-958D-82F1C5D55F28}"/>
              </a:ext>
            </a:extLst>
          </p:cNvPr>
          <p:cNvSpPr/>
          <p:nvPr/>
        </p:nvSpPr>
        <p:spPr>
          <a:xfrm>
            <a:off x="6908760" y="4700014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0C49EA85-794F-46F8-9A8E-AB962E44ED3A}"/>
              </a:ext>
            </a:extLst>
          </p:cNvPr>
          <p:cNvSpPr/>
          <p:nvPr/>
        </p:nvSpPr>
        <p:spPr>
          <a:xfrm>
            <a:off x="6912266" y="6004802"/>
            <a:ext cx="230406" cy="155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8D6FC-A1B3-45E3-9665-CBABA0193DE4}"/>
              </a:ext>
            </a:extLst>
          </p:cNvPr>
          <p:cNvSpPr txBox="1"/>
          <p:nvPr/>
        </p:nvSpPr>
        <p:spPr>
          <a:xfrm>
            <a:off x="764549" y="2190198"/>
            <a:ext cx="7986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Организованы и  посещены следующие мероприятия: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7A16F97-5507-4125-9553-68F5A2687BF0}"/>
              </a:ext>
            </a:extLst>
          </p:cNvPr>
          <p:cNvSpPr/>
          <p:nvPr/>
        </p:nvSpPr>
        <p:spPr>
          <a:xfrm>
            <a:off x="7364352" y="5818053"/>
            <a:ext cx="4085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Встречи с ветеранами</a:t>
            </a:r>
          </a:p>
        </p:txBody>
      </p:sp>
    </p:spTree>
    <p:extLst>
      <p:ext uri="{BB962C8B-B14F-4D97-AF65-F5344CB8AC3E}">
        <p14:creationId xmlns:p14="http://schemas.microsoft.com/office/powerpoint/2010/main" val="6501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68650" y="501650"/>
            <a:ext cx="5854700" cy="5854700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105" y="2187426"/>
            <a:ext cx="2475000" cy="247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0F8FF-DD71-40FA-BE5C-C92B7788D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3824859"/>
            <a:ext cx="3915000" cy="261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9935A2-62AD-4693-B950-DADD2B071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0" y="3067918"/>
            <a:ext cx="4547997" cy="3410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BA5D8-9C7C-4921-BA7E-C5F688128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72" y="614307"/>
            <a:ext cx="3221893" cy="2143947"/>
          </a:xfrm>
          <a:prstGeom prst="rect">
            <a:avLst/>
          </a:prstGeom>
        </p:spPr>
      </p:pic>
      <p:pic>
        <p:nvPicPr>
          <p:cNvPr id="7" name="Рисунок 6" descr="C:\Users\Asus\AppData\Local\Microsoft\Windows\INetCache\Content.Word\изображение_viber_2022-07-03_17-17-47-272.jpg">
            <a:extLst>
              <a:ext uri="{FF2B5EF4-FFF2-40B4-BE49-F238E27FC236}">
                <a16:creationId xmlns:a16="http://schemas.microsoft.com/office/drawing/2014/main" id="{3D31E1DA-4892-42A2-84C9-31B2032D78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29" y="298439"/>
            <a:ext cx="3740870" cy="250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356500C-2A56-4257-B489-1ED2083F3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65164"/>
            <a:ext cx="2278176" cy="218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1CAC1-318B-4A06-9F26-AFCEDEB92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79" y="3294000"/>
            <a:ext cx="1986750" cy="2649000"/>
          </a:xfrm>
          <a:prstGeom prst="rect">
            <a:avLst/>
          </a:prstGeom>
        </p:spPr>
      </p:pic>
      <p:sp>
        <p:nvSpPr>
          <p:cNvPr id="10" name="Блок-схема: решение 9">
            <a:extLst>
              <a:ext uri="{FF2B5EF4-FFF2-40B4-BE49-F238E27FC236}">
                <a16:creationId xmlns:a16="http://schemas.microsoft.com/office/drawing/2014/main" id="{9444C730-7838-47A0-B8F3-824E4275A43A}"/>
              </a:ext>
            </a:extLst>
          </p:cNvPr>
          <p:cNvSpPr/>
          <p:nvPr/>
        </p:nvSpPr>
        <p:spPr>
          <a:xfrm>
            <a:off x="452820" y="205275"/>
            <a:ext cx="1485000" cy="1462467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391CE-5184-4D63-958D-B61EA5CC19E2}"/>
              </a:ext>
            </a:extLst>
          </p:cNvPr>
          <p:cNvSpPr txBox="1"/>
          <p:nvPr/>
        </p:nvSpPr>
        <p:spPr>
          <a:xfrm>
            <a:off x="991140" y="521009"/>
            <a:ext cx="4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0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тальмологи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A80D9"/>
      </a:accent1>
      <a:accent2>
        <a:srgbClr val="2393D9"/>
      </a:accent2>
      <a:accent3>
        <a:srgbClr val="6BBEF2"/>
      </a:accent3>
      <a:accent4>
        <a:srgbClr val="88D4F2"/>
      </a:accent4>
      <a:accent5>
        <a:srgbClr val="C5F0FC"/>
      </a:accent5>
      <a:accent6>
        <a:srgbClr val="F2F2F2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544</TotalTime>
  <Words>883</Words>
  <Application>Microsoft Office PowerPoint</Application>
  <PresentationFormat>Широкоэкранный</PresentationFormat>
  <Paragraphs>109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Тема Office</vt:lpstr>
      <vt:lpstr>        Проект  «Историческое наследие глазами молодежи»  Учреждение образования «Марьиногорский государственный ордена  «Знак Почета» аграрно-технический колледж им. В.Е.Лобанка» </vt:lpstr>
      <vt:lpstr>          Цель проекта: привитие молодежи любви, чувства гордости за свою страну и готовности к выполнению социальной роли гражданина Республики Беларусь.   Задачи проекта:  - формирование национальной идентичности;  - сохранение и обеспечение преемственности традиционных ценностей белорусского общества;  - популяризация истории своей страны; - формирование знаний об историко-культурном наследии, боевых подвигах белорусского народа, важных исторических событиях, памятных местах, их роли и значимости в становлении белорусской государственности. </vt:lpstr>
      <vt:lpstr>Проект «Историческое наследие»</vt:lpstr>
      <vt:lpstr>Экскурсионная деятельность</vt:lpstr>
      <vt:lpstr>Презентация PowerPoint</vt:lpstr>
      <vt:lpstr>Презентация PowerPoint</vt:lpstr>
      <vt:lpstr>Презентация PowerPoint</vt:lpstr>
      <vt:lpstr>Общественная деятельность</vt:lpstr>
      <vt:lpstr>Презентация PowerPoint</vt:lpstr>
      <vt:lpstr>Презентация PowerPoint</vt:lpstr>
      <vt:lpstr>Благоустройство мемориалов и памятников</vt:lpstr>
      <vt:lpstr>Туристская и экспедиционная деятельность</vt:lpstr>
      <vt:lpstr>Краткое описание маршрута</vt:lpstr>
      <vt:lpstr>Ресурсное обеспечение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40</cp:revision>
  <dcterms:created xsi:type="dcterms:W3CDTF">2020-08-15T11:04:58Z</dcterms:created>
  <dcterms:modified xsi:type="dcterms:W3CDTF">2024-10-30T12:51:36Z</dcterms:modified>
</cp:coreProperties>
</file>