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33" r:id="rId3"/>
    <p:sldId id="357" r:id="rId4"/>
    <p:sldId id="341" r:id="rId5"/>
    <p:sldId id="362" r:id="rId6"/>
    <p:sldId id="363" r:id="rId7"/>
    <p:sldId id="368" r:id="rId8"/>
    <p:sldId id="365" r:id="rId9"/>
    <p:sldId id="366" r:id="rId10"/>
    <p:sldId id="367" r:id="rId11"/>
    <p:sldId id="302" r:id="rId1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.П. Братухина" initials="ОБ" lastIdx="9" clrIdx="0">
    <p:extLst>
      <p:ext uri="{19B8F6BF-5375-455C-9EA6-DF929625EA0E}">
        <p15:presenceInfo xmlns:p15="http://schemas.microsoft.com/office/powerpoint/2012/main" userId="S-1-5-21-1550027116-1376463256-113383894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83E"/>
    <a:srgbClr val="0094DA"/>
    <a:srgbClr val="5DA100"/>
    <a:srgbClr val="008545"/>
    <a:srgbClr val="62983E"/>
    <a:srgbClr val="0070A2"/>
    <a:srgbClr val="EBF5FE"/>
    <a:srgbClr val="F3F8F2"/>
    <a:srgbClr val="70AF00"/>
    <a:srgbClr val="68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C40D5-543D-482B-98E7-AB23321B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222A-1D63-412A-A0A4-25C51DA7C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3A174-EC5E-4CC7-9395-1BD756D4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27.03.2026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1DFFF-1648-4CA2-828D-8F5DEDCB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BE929-C891-4979-A4BB-321FB04A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F6A64-85ED-4556-A953-60A5E082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45F003-B53B-4E78-82B4-F9572199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89C57A-4337-443F-8DCB-58360F9E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27.03.2026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6FB4C-20F1-4165-8794-5444F692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F748B-8624-49E3-8F3A-CAC1B4F6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8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515AB9-45CD-4F20-AD74-06A5166F6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5A650-B637-4272-8786-121D0A0B8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3DAC3-329A-47DF-8E0D-809817B2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27.03.2026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242A2-024F-448B-B2E6-0E07A964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F414-A55D-408D-8385-EDD7485B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3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22DB-E07A-4DDA-AE6A-55B2FC6BB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F7803-E395-4A08-A69E-7382B8B1CE5D}"/>
              </a:ext>
            </a:extLst>
          </p:cNvPr>
          <p:cNvSpPr txBox="1"/>
          <p:nvPr userDrawn="1"/>
        </p:nvSpPr>
        <p:spPr>
          <a:xfrm>
            <a:off x="2138734" y="252523"/>
            <a:ext cx="501604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70A2"/>
                </a:solidFill>
              </a:rPr>
              <a:t>Я ‒ </a:t>
            </a:r>
            <a:r>
              <a:rPr lang="ru-RU" sz="3600" dirty="0">
                <a:solidFill>
                  <a:srgbClr val="0070A2"/>
                </a:solidFill>
              </a:rPr>
              <a:t>активный гражданин </a:t>
            </a:r>
            <a:r>
              <a:rPr lang="ru-RU" sz="3600" b="1" dirty="0">
                <a:solidFill>
                  <a:srgbClr val="0070A2"/>
                </a:solidFill>
              </a:rPr>
              <a:t>Республики БЕЛАРУСЬ!</a:t>
            </a:r>
          </a:p>
        </p:txBody>
      </p:sp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73313175-6FDF-4689-BE9E-F20EBD1BE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03" y="252523"/>
            <a:ext cx="2295977" cy="25773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8A691-332D-47B0-AD99-60183942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968" y="1709738"/>
            <a:ext cx="6096000" cy="2852737"/>
          </a:xfrm>
        </p:spPr>
        <p:txBody>
          <a:bodyPr anchor="ctr" anchorCtr="0">
            <a:normAutofit/>
          </a:bodyPr>
          <a:lstStyle>
            <a:lvl1pPr>
              <a:defRPr sz="4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88DE6-067F-4218-9FC2-08676E019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968" y="4589463"/>
            <a:ext cx="79304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CE54D-6BE6-44A4-9693-41C8E51C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27.03.2026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3C042-D65E-4C6B-A1EB-A833A26C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54EAB-1152-48B2-B20C-4DDA7773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9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637C29-4C6A-4935-B1D2-EB4DD9B6EE29}"/>
              </a:ext>
            </a:extLst>
          </p:cNvPr>
          <p:cNvSpPr/>
          <p:nvPr userDrawn="1"/>
        </p:nvSpPr>
        <p:spPr>
          <a:xfrm>
            <a:off x="0" y="-23706"/>
            <a:ext cx="12192000" cy="1367986"/>
          </a:xfrm>
          <a:prstGeom prst="rect">
            <a:avLst/>
          </a:prstGeom>
          <a:solidFill>
            <a:srgbClr val="EB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0AE13-E255-490E-839A-E6D54CDA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25035"/>
            <a:ext cx="10863072" cy="4651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5109-DA44-460E-930A-A6C454D2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27.03.2026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CF262-AADF-4E2C-BE8F-C962B97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7C5E9-03E9-4BE1-A860-D2F52ABF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657246-89EE-400A-8F36-86B63E9DE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706"/>
            <a:ext cx="1353312" cy="1367986"/>
          </a:xfrm>
          <a:prstGeom prst="rect">
            <a:avLst/>
          </a:prstGeom>
        </p:spPr>
      </p:pic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56AC548-FB92-4A6C-9229-8989D1F7E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6" y="106061"/>
            <a:ext cx="892320" cy="1001669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A954621-E31C-4D18-A030-8826E0C1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79" y="226218"/>
            <a:ext cx="10515600" cy="971205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1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A400B-471D-4E7A-A64F-A2EA8842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07AD3-5087-4B70-9861-B6C6062E6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4B62C-F9F4-480F-865A-57950208C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AEF136-6E7B-4D33-B51E-25FEFA03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27.03.2026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1345A-1148-43E5-AC5D-E185B0E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08465D-9505-459B-AE0B-718204D2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1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BE6DE-FB69-4915-9038-782A2FB6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E5D96A-06E4-448E-8344-D8CC5506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0A5C9-C472-46A3-AA42-8F2BF6C8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0CB57B-4C52-4936-8890-B93525E4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33E8FE-5503-4185-BD60-FDA3E4E7E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A9854A-D21D-40BF-8654-FB812D7D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27.03.2026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C3284B-9E07-4CAB-BEC3-24E5062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FBBAB1-9268-4B15-BAC9-9FB1D6D2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7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0CCA9-A644-4217-9021-80C653FE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C24EC6-B214-49D2-837D-475891A5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27.03.2026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FD3E0E-1825-482C-B339-4C56D176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5D5967-4146-45AB-9E7D-5F579FC0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9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406EB5-5E8C-486C-A788-B84D5049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27.03.2026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8B8166-F961-474F-9F2B-DA174F8E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B17759-9F6E-481D-9FE1-C21629DD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2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B2806-A570-4BD9-B4BD-368759F2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97078-36E0-485C-8228-AC7C9FB6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23B6F-1501-42BB-B699-B66EE204C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B22519-F70C-4521-ABC0-1FD967C7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27.03.2026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A338B8-169E-44A1-8AB2-790C8822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75D0DC-1EC7-40E1-923C-9297D4BE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97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CF1AF-4DD6-4E19-819F-033FB413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F4A7D7-7CA5-4085-9712-1B7E0674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4D1290-F981-44C6-9414-3AA70548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596769-2FD7-4ADB-AC2C-D8EF96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27.03.2026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2869AD-D880-4CD3-A68A-E2FD1333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41D33C-29E2-453A-964A-0BB57877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6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12892-3EB7-4128-9470-39FE791F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FEF5B-B11E-49B1-BB3E-EAAB1ED9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8F6A3-7B3F-4ACF-82F6-51908B360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1876-EFBF-4EDC-B970-DB88FF45664C}" type="datetimeFigureOut">
              <a:rPr lang="ru-RU" smtClean="0"/>
              <a:t>27.03.2026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9DA6E-A192-4134-ABCD-5C053794C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8CC94-592C-451C-AE4A-829E004A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0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9" y="5752872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Март 2026 г.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9982" y="2003117"/>
            <a:ext cx="7083846" cy="3645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Тема 7</a:t>
            </a:r>
            <a:br>
              <a:rPr lang="ru-RU" sz="34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4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FF0000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– </a:t>
            </a:r>
            <a:b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0B05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значит разделять и поддерживать духовные ценности белорусского общества</a:t>
            </a:r>
            <a:endParaRPr lang="ru-RU" sz="3400" dirty="0">
              <a:solidFill>
                <a:srgbClr val="00B050"/>
              </a:solidFill>
              <a:latin typeface="Arial Narrow" panose="020B0606020202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3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CD2DEA-F809-40A0-A765-59339796BC71}"/>
              </a:ext>
            </a:extLst>
          </p:cNvPr>
          <p:cNvSpPr txBox="1"/>
          <p:nvPr/>
        </p:nvSpPr>
        <p:spPr>
          <a:xfrm>
            <a:off x="576696" y="329287"/>
            <a:ext cx="104837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чем проявляется ответственность каждого белоруса за сохранение природного наследия для будущих поколений?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673667-868D-4E94-97FB-67ED9CA54C3D}"/>
              </a:ext>
            </a:extLst>
          </p:cNvPr>
          <p:cNvSpPr/>
          <p:nvPr/>
        </p:nvSpPr>
        <p:spPr>
          <a:xfrm>
            <a:off x="197196" y="3070603"/>
            <a:ext cx="6373723" cy="9832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в природоохранных инициативах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1EA30D-AC0B-4089-9703-DCAD701C18CA}"/>
              </a:ext>
            </a:extLst>
          </p:cNvPr>
          <p:cNvSpPr/>
          <p:nvPr/>
        </p:nvSpPr>
        <p:spPr>
          <a:xfrm>
            <a:off x="197196" y="1947725"/>
            <a:ext cx="6373723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e-BY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экологических норм </a:t>
            </a:r>
            <a:br>
              <a:rPr lang="be-BY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сводов законов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4CE026E-1574-4903-A78C-82FD9539EE9C}"/>
              </a:ext>
            </a:extLst>
          </p:cNvPr>
          <p:cNvSpPr/>
          <p:nvPr/>
        </p:nvSpPr>
        <p:spPr>
          <a:xfrm>
            <a:off x="197196" y="4222657"/>
            <a:ext cx="6373723" cy="9832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контроль и участие 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решениях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44B2C35-F4CC-46D9-A9F0-3FE8A9F1C4F4}"/>
              </a:ext>
            </a:extLst>
          </p:cNvPr>
          <p:cNvSpPr/>
          <p:nvPr/>
        </p:nvSpPr>
        <p:spPr>
          <a:xfrm>
            <a:off x="197196" y="5543482"/>
            <a:ext cx="6373723" cy="5222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образование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784165-5D56-4828-BF31-7795EFB0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63" y="2458695"/>
            <a:ext cx="4971349" cy="32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8" y="5761261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Апрель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2026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3213" y="3303954"/>
            <a:ext cx="6096000" cy="18834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140A8-721F-408D-ACA4-9A9547F4A06C}"/>
              </a:ext>
            </a:extLst>
          </p:cNvPr>
          <p:cNvSpPr txBox="1"/>
          <p:nvPr/>
        </p:nvSpPr>
        <p:spPr>
          <a:xfrm>
            <a:off x="3335460" y="1779462"/>
            <a:ext cx="4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Анонс: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CB6BAE-A1FB-46CF-84A1-E0E649875BCC}"/>
              </a:ext>
            </a:extLst>
          </p:cNvPr>
          <p:cNvSpPr/>
          <p:nvPr/>
        </p:nvSpPr>
        <p:spPr>
          <a:xfrm>
            <a:off x="3047999" y="2967335"/>
            <a:ext cx="7637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6298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Быть достойным гражданином Республики Беларусь – значит гордиться достижениями Беларуси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9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BC1958-24E3-410E-8B70-F1A17E83E25A}"/>
              </a:ext>
            </a:extLst>
          </p:cNvPr>
          <p:cNvSpPr/>
          <p:nvPr/>
        </p:nvSpPr>
        <p:spPr>
          <a:xfrm>
            <a:off x="4304967" y="1324481"/>
            <a:ext cx="7591998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«Мы сбережем и приумножим материальное и духовное наследие поколений, передадим потомкам суверенное и независимое государство, наш общий дом, где они всегда будут чувствовать себя в безопасности и комфорте. Это и есть наш путь! И правда (а в ней сила) – на нашей стороне».</a:t>
            </a: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Президент Республики Беларусь </a:t>
            </a: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А.Г. Лукашенко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526940-F2DE-4352-85DB-655E94248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3" y="1465242"/>
            <a:ext cx="3662473" cy="48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0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B9281B-4280-464D-BF1C-B632399BB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7" y="4156980"/>
            <a:ext cx="4169136" cy="23528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B32E5-3471-41FD-B989-96AF08F57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26" y="2338814"/>
            <a:ext cx="2885977" cy="1818166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880" y="575462"/>
            <a:ext cx="9548238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Богатое духовное наследие белорусов формировалось на протяжении веков и передавалось из поколения в поколение, определяя черты национального характера. 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800" b="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EBE3D1-6CD3-4E7E-A7CC-241E5847DEE1}"/>
              </a:ext>
            </a:extLst>
          </p:cNvPr>
          <p:cNvSpPr/>
          <p:nvPr/>
        </p:nvSpPr>
        <p:spPr>
          <a:xfrm>
            <a:off x="6007147" y="1869920"/>
            <a:ext cx="5590774" cy="44126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Духовные ценности белорусского народа: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уважение к традициям и культуре разных национальностей и народностей, проживающих в Беларуси;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миролюбие;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трудолюбие;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истории развития государства;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исторической памяти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1727D3-31E5-475D-874A-A0B8ECC57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7" y="1442906"/>
            <a:ext cx="3221667" cy="18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881" y="429158"/>
            <a:ext cx="9548238" cy="48944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Историко-культурное наследие белорусского народа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EBE3D1-6CD3-4E7E-A7CC-241E5847DEE1}"/>
              </a:ext>
            </a:extLst>
          </p:cNvPr>
          <p:cNvSpPr/>
          <p:nvPr/>
        </p:nvSpPr>
        <p:spPr>
          <a:xfrm>
            <a:off x="436227" y="1498470"/>
            <a:ext cx="6291743" cy="52629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список историко-культурных ценностей Республики Беларусь насчитывает более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национальных достояний, среди которых: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археологии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2248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архитектуры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1804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памятников истории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1215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нематериальных проявлений творчества человека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движимых материальных историко-культурных ценностей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искусства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66,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градостроительства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заповедных мест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EFE315-7056-4B56-A981-13A9FAE99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59" y="1498470"/>
            <a:ext cx="5025656" cy="45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CD2DEA-F809-40A0-A765-59339796BC71}"/>
              </a:ext>
            </a:extLst>
          </p:cNvPr>
          <p:cNvSpPr txBox="1"/>
          <p:nvPr/>
        </p:nvSpPr>
        <p:spPr>
          <a:xfrm>
            <a:off x="576696" y="329287"/>
            <a:ext cx="10483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Культурные достижения Беларуси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673667-868D-4E94-97FB-67ED9CA54C3D}"/>
              </a:ext>
            </a:extLst>
          </p:cNvPr>
          <p:cNvSpPr/>
          <p:nvPr/>
        </p:nvSpPr>
        <p:spPr>
          <a:xfrm>
            <a:off x="6095999" y="2317598"/>
            <a:ext cx="5840819" cy="4415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 действуют </a:t>
            </a:r>
          </a:p>
          <a:p>
            <a:pPr algn="just">
              <a:lnSpc>
                <a:spcPct val="107000"/>
              </a:lnSpc>
            </a:pP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профессиональных театров: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драматических,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кукольных,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театр юного зрителя,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молодежных театра,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театр оперы и балеты,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музыкальный,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театр эстрады.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проводятся крупные республиканские и международные театральные фестивали.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1EA30D-AC0B-4089-9703-DCAD701C18CA}"/>
              </a:ext>
            </a:extLst>
          </p:cNvPr>
          <p:cNvSpPr/>
          <p:nvPr/>
        </p:nvSpPr>
        <p:spPr>
          <a:xfrm>
            <a:off x="6096000" y="1704797"/>
            <a:ext cx="584081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e-B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театр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CF438C-00B7-4ADD-9738-A72BA2C51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387"/>
            <a:ext cx="3055851" cy="16161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C0A0D6-CDC6-4E44-B386-439214C18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80" y="4314278"/>
            <a:ext cx="3395467" cy="22144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0ECE16-1C3C-48C6-AF6A-6A375219D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50" y="2742884"/>
            <a:ext cx="2686215" cy="20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1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BD3C27-2FCF-4D86-B5E3-27F40F9A5222}"/>
              </a:ext>
            </a:extLst>
          </p:cNvPr>
          <p:cNvSpPr/>
          <p:nvPr/>
        </p:nvSpPr>
        <p:spPr>
          <a:xfrm>
            <a:off x="2910722" y="3195459"/>
            <a:ext cx="6126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D2DEA-F809-40A0-A765-59339796BC71}"/>
              </a:ext>
            </a:extLst>
          </p:cNvPr>
          <p:cNvSpPr txBox="1"/>
          <p:nvPr/>
        </p:nvSpPr>
        <p:spPr>
          <a:xfrm>
            <a:off x="620763" y="-22599"/>
            <a:ext cx="10483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Культурные достижения Беларуси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673667-868D-4E94-97FB-67ED9CA54C3D}"/>
              </a:ext>
            </a:extLst>
          </p:cNvPr>
          <p:cNvSpPr/>
          <p:nvPr/>
        </p:nvSpPr>
        <p:spPr>
          <a:xfrm>
            <a:off x="550067" y="2246160"/>
            <a:ext cx="5509946" cy="36907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наиболее известными являются республиканский праздник «Купалье» («Александрия собирает друзей»), Рождественский оперный форум, Международный фестиваль современной хореографии, Международный фестиваль народной музыки «З</a:t>
            </a:r>
            <a:r>
              <a:rPr lang="be-BY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віняць цымбалы і гармонік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Республиканский фестиваль национальных культур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1EA30D-AC0B-4089-9703-DCAD701C18CA}"/>
              </a:ext>
            </a:extLst>
          </p:cNvPr>
          <p:cNvSpPr/>
          <p:nvPr/>
        </p:nvSpPr>
        <p:spPr>
          <a:xfrm>
            <a:off x="574359" y="1551225"/>
            <a:ext cx="552164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e-BY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конкурсы и фестивали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упалье» («Александрия собирает друзей») – Колледж технологии и дизайна  легкой промышленности">
            <a:extLst>
              <a:ext uri="{FF2B5EF4-FFF2-40B4-BE49-F238E27FC236}">
                <a16:creationId xmlns:a16="http://schemas.microsoft.com/office/drawing/2014/main" id="{FAC91C01-892C-4A29-8907-1F322E35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10" y="1394748"/>
            <a:ext cx="3157057" cy="177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ото | Русская версия">
            <a:extLst>
              <a:ext uri="{FF2B5EF4-FFF2-40B4-BE49-F238E27FC236}">
                <a16:creationId xmlns:a16="http://schemas.microsoft.com/office/drawing/2014/main" id="{1369C3D4-6BDD-4EAE-836B-CAEC7971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78" y="3648566"/>
            <a:ext cx="2708202" cy="18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ем удивит XIV Республиканский фестиваль национальных культур в Гродно?">
            <a:extLst>
              <a:ext uri="{FF2B5EF4-FFF2-40B4-BE49-F238E27FC236}">
                <a16:creationId xmlns:a16="http://schemas.microsoft.com/office/drawing/2014/main" id="{C32A0C8D-1693-4328-BDD4-CE46E538F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87" y="1831295"/>
            <a:ext cx="3157057" cy="21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Чем запомнился XXIX фестиваль &quot;Звiняць цымбалы i гармонiк&quot;">
            <a:extLst>
              <a:ext uri="{FF2B5EF4-FFF2-40B4-BE49-F238E27FC236}">
                <a16:creationId xmlns:a16="http://schemas.microsoft.com/office/drawing/2014/main" id="{34F82EF1-D0B0-4119-ABEC-F5378496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87" y="4052443"/>
            <a:ext cx="3157057" cy="21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03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BD3C27-2FCF-4D86-B5E3-27F40F9A5222}"/>
              </a:ext>
            </a:extLst>
          </p:cNvPr>
          <p:cNvSpPr/>
          <p:nvPr/>
        </p:nvSpPr>
        <p:spPr>
          <a:xfrm>
            <a:off x="2910722" y="3195459"/>
            <a:ext cx="6126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D2DEA-F809-40A0-A765-59339796BC71}"/>
              </a:ext>
            </a:extLst>
          </p:cNvPr>
          <p:cNvSpPr txBox="1"/>
          <p:nvPr/>
        </p:nvSpPr>
        <p:spPr>
          <a:xfrm>
            <a:off x="620763" y="-22599"/>
            <a:ext cx="10483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Культурные достижения Беларуси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673667-868D-4E94-97FB-67ED9CA54C3D}"/>
              </a:ext>
            </a:extLst>
          </p:cNvPr>
          <p:cNvSpPr/>
          <p:nvPr/>
        </p:nvSpPr>
        <p:spPr>
          <a:xfrm>
            <a:off x="6282228" y="1892209"/>
            <a:ext cx="5509946" cy="11548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Визитной карточкой Беларуси является Международный фестиваль искусств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«Славянский базар в Витебске»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310F66-FA41-4E23-892A-3AA64D40AC5D}"/>
              </a:ext>
            </a:extLst>
          </p:cNvPr>
          <p:cNvSpPr/>
          <p:nvPr/>
        </p:nvSpPr>
        <p:spPr>
          <a:xfrm>
            <a:off x="6282228" y="3123772"/>
            <a:ext cx="5509946" cy="2966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крупнейшее культурное событие с 1995 года проходит под личным патронажем Президента Республики Беларусь А.Г. Лукашенко. Он традиционно открывает фестиваль. Девиз форума искусств – </a:t>
            </a:r>
          </a:p>
          <a:p>
            <a:pPr algn="just">
              <a:lnSpc>
                <a:spcPct val="107000"/>
              </a:lnSpc>
            </a:pP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«Через искусство – к миру и взаимопониманию».</a:t>
            </a:r>
          </a:p>
        </p:txBody>
      </p:sp>
      <p:pic>
        <p:nvPicPr>
          <p:cNvPr id="2050" name="Picture 2" descr="Фото, Беларусь | Belarus.by | СЛАВЯНСКИЙ БАЗАР-2025 ...">
            <a:extLst>
              <a:ext uri="{FF2B5EF4-FFF2-40B4-BE49-F238E27FC236}">
                <a16:creationId xmlns:a16="http://schemas.microsoft.com/office/drawing/2014/main" id="{335FC6A4-835C-406E-B318-40B3AE3F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42" y="3429000"/>
            <a:ext cx="44767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 выглядит обновленный символ «Славянского базара в ...">
            <a:extLst>
              <a:ext uri="{FF2B5EF4-FFF2-40B4-BE49-F238E27FC236}">
                <a16:creationId xmlns:a16="http://schemas.microsoft.com/office/drawing/2014/main" id="{194F02A5-2BE8-4BB2-9C90-5121150B4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9" y="1435763"/>
            <a:ext cx="2023281" cy="25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6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BD3C27-2FCF-4D86-B5E3-27F40F9A5222}"/>
              </a:ext>
            </a:extLst>
          </p:cNvPr>
          <p:cNvSpPr/>
          <p:nvPr/>
        </p:nvSpPr>
        <p:spPr>
          <a:xfrm>
            <a:off x="2910722" y="3195459"/>
            <a:ext cx="6126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D2DEA-F809-40A0-A765-59339796BC71}"/>
              </a:ext>
            </a:extLst>
          </p:cNvPr>
          <p:cNvSpPr txBox="1"/>
          <p:nvPr/>
        </p:nvSpPr>
        <p:spPr>
          <a:xfrm>
            <a:off x="620763" y="500427"/>
            <a:ext cx="10483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Культурный код нации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781A57-8EF5-4D07-AA16-28A052FED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62" y="1943851"/>
            <a:ext cx="1756718" cy="17567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0FC565-5A53-48A1-9700-D517AA7B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9" y="4384975"/>
            <a:ext cx="3011751" cy="20069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8FC767-5FD5-40A9-860B-376FF7649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31" y="1943851"/>
            <a:ext cx="5843869" cy="3895911"/>
          </a:xfrm>
          <a:prstGeom prst="rect">
            <a:avLst/>
          </a:prstGeom>
        </p:spPr>
      </p:pic>
      <p:pic>
        <p:nvPicPr>
          <p:cNvPr id="3076" name="Picture 4" descr="Памятник букве «Ў» в Полоцке ⋆ Туры в Беларусь">
            <a:extLst>
              <a:ext uri="{FF2B5EF4-FFF2-40B4-BE49-F238E27FC236}">
                <a16:creationId xmlns:a16="http://schemas.microsoft.com/office/drawing/2014/main" id="{69AD15AB-F8BF-46F3-AA6B-69A8176E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9" y="1469569"/>
            <a:ext cx="3582913" cy="26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D4E6F24-2078-4A2F-BCC7-37726C40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15" y="4399506"/>
            <a:ext cx="2656505" cy="19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6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1CD2DEA-F809-40A0-A765-59339796BC71}"/>
              </a:ext>
            </a:extLst>
          </p:cNvPr>
          <p:cNvSpPr txBox="1"/>
          <p:nvPr/>
        </p:nvSpPr>
        <p:spPr>
          <a:xfrm>
            <a:off x="576696" y="329287"/>
            <a:ext cx="104837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Праздники, подчеркивающие важную роль семьи, родительства, детства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673667-868D-4E94-97FB-67ED9CA54C3D}"/>
              </a:ext>
            </a:extLst>
          </p:cNvPr>
          <p:cNvSpPr/>
          <p:nvPr/>
        </p:nvSpPr>
        <p:spPr>
          <a:xfrm>
            <a:off x="1384761" y="1419022"/>
            <a:ext cx="9675634" cy="8560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октября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День матери. История Дня матери уходит корнями в религиозный праздник – Покров Пресвятой Богородицы.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164DF1-865F-4AAE-8CCE-537AFC019F39}"/>
              </a:ext>
            </a:extLst>
          </p:cNvPr>
          <p:cNvSpPr/>
          <p:nvPr/>
        </p:nvSpPr>
        <p:spPr>
          <a:xfrm>
            <a:off x="1384759" y="2410718"/>
            <a:ext cx="9675635" cy="164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октября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День отца. Праздник учрежден с целью сохранения традиционных семейных ценностей и в ознаменование того, что отец наравне с матерью имеет права и обязанности в отношении своих детей.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8429A5-9BE1-44E2-80B4-4BE25915D5D7}"/>
              </a:ext>
            </a:extLst>
          </p:cNvPr>
          <p:cNvSpPr/>
          <p:nvPr/>
        </p:nvSpPr>
        <p:spPr>
          <a:xfrm>
            <a:off x="1384758" y="5133460"/>
            <a:ext cx="9675637" cy="164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День семьи. В Республике Беларусь особой вниманием, заботой и поддержкой пользуются многодетные семьи, семьи, принявшие на воспитание детей-сирот, детей, оставшихся без попечения родителей, семьи, воспитывающие детей-инвалидов.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E0E870-34A3-4CA3-A368-7627E0D22D0C}"/>
              </a:ext>
            </a:extLst>
          </p:cNvPr>
          <p:cNvSpPr/>
          <p:nvPr/>
        </p:nvSpPr>
        <p:spPr>
          <a:xfrm>
            <a:off x="1384758" y="4154877"/>
            <a:ext cx="9675635" cy="8560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двумя праздниками – Днем матери и Днем отца 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14 по 21 октября отмечается Неделя родительской любви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53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g 2025-2026 (шаблон).pptx" id="{4D720686-9F5A-45F4-BB0A-7BF49F48FE3E}" vid="{C40BC9EB-CBB5-48F5-8EDB-D0884A0159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Shag 2025-2026 (шаблон)</Template>
  <TotalTime>4793</TotalTime>
  <Words>530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 Тема 7  Быть достойным гражданином Республики Беларусь –  значит разделять и поддерживать духовные ценности белорусского общества</vt:lpstr>
      <vt:lpstr>Презентация PowerPoint</vt:lpstr>
      <vt:lpstr>Богатое духовное наследие белорусов формировалось на протяжении веков и передавалось из поколения в поколение, определяя черты национального характера.  </vt:lpstr>
      <vt:lpstr>Историко-культурное наследие белорусского народа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1 «Я»</dc:title>
  <dc:creator>Пилипенко М.Н.</dc:creator>
  <cp:lastModifiedBy>Ажар Анна Николаевна</cp:lastModifiedBy>
  <cp:revision>187</cp:revision>
  <cp:lastPrinted>2025-10-08T13:23:23Z</cp:lastPrinted>
  <dcterms:created xsi:type="dcterms:W3CDTF">2025-09-09T13:15:08Z</dcterms:created>
  <dcterms:modified xsi:type="dcterms:W3CDTF">2026-03-27T11:33:58Z</dcterms:modified>
</cp:coreProperties>
</file>