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3" r:id="rId3"/>
    <p:sldId id="341" r:id="rId4"/>
    <p:sldId id="357" r:id="rId5"/>
    <p:sldId id="353" r:id="rId6"/>
    <p:sldId id="350" r:id="rId7"/>
    <p:sldId id="355" r:id="rId8"/>
    <p:sldId id="356" r:id="rId9"/>
    <p:sldId id="358" r:id="rId10"/>
    <p:sldId id="360" r:id="rId11"/>
    <p:sldId id="302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.П. Братухина" initials="ОБ" lastIdx="9" clrIdx="0">
    <p:extLst>
      <p:ext uri="{19B8F6BF-5375-455C-9EA6-DF929625EA0E}">
        <p15:presenceInfo xmlns:p15="http://schemas.microsoft.com/office/powerpoint/2012/main" userId="S-1-5-21-1550027116-1376463256-1133838943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A"/>
    <a:srgbClr val="01883E"/>
    <a:srgbClr val="5DA100"/>
    <a:srgbClr val="008545"/>
    <a:srgbClr val="62983E"/>
    <a:srgbClr val="0070A2"/>
    <a:srgbClr val="EBF5FE"/>
    <a:srgbClr val="F3F8F2"/>
    <a:srgbClr val="70AF00"/>
    <a:srgbClr val="6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C40D5-543D-482B-98E7-AB23321B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222A-1D63-412A-A0A4-25C51DA7C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3A174-EC5E-4CC7-9395-1BD756D4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E1DFFF-1648-4CA2-828D-8F5DEDC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BE929-C891-4979-A4BB-321FB04A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6A64-85ED-4556-A953-60A5E082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45F003-B53B-4E78-82B4-F9572199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9C57A-4337-443F-8DCB-58360F9E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6FB4C-20F1-4165-8794-5444F692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F748B-8624-49E3-8F3A-CAC1B4F6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8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5AB9-45CD-4F20-AD74-06A5166F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5A650-B637-4272-8786-121D0A0B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3DAC3-329A-47DF-8E0D-809817B2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242A2-024F-448B-B2E6-0E07A964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2F414-A55D-408D-8385-EDD7485B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0070A2"/>
                </a:solidFill>
              </a:rPr>
              <a:t>Я ‒ </a:t>
            </a:r>
            <a:r>
              <a:rPr lang="ru-RU" sz="3600" dirty="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 dirty="0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A400B-471D-4E7A-A64F-A2EA884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07AD3-5087-4B70-9861-B6C6062E6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4B62C-F9F4-480F-865A-57950208C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EF136-6E7B-4D33-B51E-25FEFA03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1345A-1148-43E5-AC5D-E185B0ED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08465D-9505-459B-AE0B-718204D2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E6DE-FB69-4915-9038-782A2FB6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5D96A-06E4-448E-8344-D8CC5506E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A5C9-C472-46A3-AA42-8F2BF6C8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0CB57B-4C52-4936-8890-B93525E4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3E8FE-5503-4185-BD60-FDA3E4E7E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9854A-D21D-40BF-8654-FB812D7D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C3284B-9E07-4CAB-BEC3-24E50628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FBBAB1-9268-4B15-BAC9-9FB1D6D2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3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CA9-A644-4217-9021-80C653FE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C24EC6-B214-49D2-837D-475891A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FD3E0E-1825-482C-B339-4C56D176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5D5967-4146-45AB-9E7D-5F579FC0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9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406EB5-5E8C-486C-A788-B84D5049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8B8166-F961-474F-9F2B-DA174F8E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17759-9F6E-481D-9FE1-C21629D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42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2806-A570-4BD9-B4BD-368759F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7078-36E0-485C-8228-AC7C9FB6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523B6F-1501-42BB-B699-B66EE204C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B22519-F70C-4521-ABC0-1FD967C7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A338B8-169E-44A1-8AB2-790C882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5D0DC-1EC7-40E1-923C-9297D4B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97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CF1AF-4DD6-4E19-819F-033FB413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4A7D7-7CA5-4085-9712-1B7E0674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4D1290-F981-44C6-9414-3AA70548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596769-2FD7-4ADB-AC2C-D8EF96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2869AD-D880-4CD3-A68A-E2FD1333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41D33C-29E2-453A-964A-0BB57877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6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23.02.2026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Февраль 2026 г.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0" y="2003117"/>
            <a:ext cx="6515450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5</a:t>
            </a:r>
            <a:br>
              <a:rPr lang="ru-RU" sz="34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4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FF0000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– </a:t>
            </a:r>
            <a:br>
              <a:rPr lang="ru-RU" sz="3400" dirty="0">
                <a:solidFill>
                  <a:srgbClr val="01883E"/>
                </a:solidFill>
                <a:latin typeface="Arial Narrow" panose="020B0606020202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400" dirty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значит быть частью белорусского общества</a:t>
            </a:r>
            <a:endParaRPr lang="ru-RU" sz="3400" dirty="0">
              <a:solidFill>
                <a:srgbClr val="00B050"/>
              </a:solidFill>
              <a:latin typeface="Arial Narrow" panose="020B0606020202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630727" y="58619"/>
            <a:ext cx="104837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Вклад молодежи в развитие страны</a:t>
            </a:r>
            <a:endParaRPr lang="ru-RU" sz="2800" b="1" dirty="0">
              <a:solidFill>
                <a:schemeClr val="accent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963" y="3965760"/>
            <a:ext cx="3629192" cy="20414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9" y="1488501"/>
            <a:ext cx="3444050" cy="19372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8" y="3753577"/>
            <a:ext cx="3444051" cy="19760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3" y="1488501"/>
            <a:ext cx="3629192" cy="20776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5" y="931713"/>
            <a:ext cx="3955465" cy="26344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78" y="3646780"/>
            <a:ext cx="2189597" cy="21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8" y="5761261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Март  2026 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6298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Быть достойным гражданином Республики Беларусь – значит разделять и поддерживать духовные ценности белорусского</a:t>
            </a:r>
            <a:r>
              <a:rPr lang="ru-RU" sz="3200" b="1" i="1" dirty="0">
                <a:solidFill>
                  <a:srgbClr val="62983E"/>
                </a:solidFill>
                <a:latin typeface="Calibri" panose="020F0502020204030204"/>
              </a:rPr>
              <a:t> общества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BC1958-24E3-410E-8B70-F1A17E83E25A}"/>
              </a:ext>
            </a:extLst>
          </p:cNvPr>
          <p:cNvSpPr/>
          <p:nvPr/>
        </p:nvSpPr>
        <p:spPr>
          <a:xfrm>
            <a:off x="4097726" y="1608449"/>
            <a:ext cx="7462582" cy="451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«Патриотизм – это не просто разговоры о том, как мы любим Родину. Это ежедневная работа на ее благо, сохранение исторических и культурных традиций, защита интересов государства и жизни людей».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Президент Республики Беларусь </a:t>
            </a:r>
          </a:p>
          <a:p>
            <a:pPr indent="450215" algn="r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solidFill>
                  <a:srgbClr val="002060"/>
                </a:solidFill>
                <a:latin typeface="Arial Narrow" panose="020B0606020202030204" pitchFamily="34" charset="0"/>
              </a:rPr>
              <a:t>А.Г. Лукашенко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" y="1479660"/>
            <a:ext cx="3172497" cy="42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1" y="429158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Что значит быть патриотом?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EBE3D1-6CD3-4E7E-A7CC-241E5847DEE1}"/>
              </a:ext>
            </a:extLst>
          </p:cNvPr>
          <p:cNvSpPr/>
          <p:nvPr/>
        </p:nvSpPr>
        <p:spPr>
          <a:xfrm>
            <a:off x="5151548" y="1804921"/>
            <a:ext cx="6478073" cy="3908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Говорит искусственный интеллект: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глубоко любит </a:t>
            </a: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Родину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гордится ее историей, культурой и достижениями, и проявляет активную заботу о ее благополучии, суверенитете и развитии.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преданность и любовь к своему Отечеству, к своему народу и готовность к любым жертвам и подвигам во имя интересов своей Родины.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0" y="1804921"/>
            <a:ext cx="4059561" cy="364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D7165BAC-ABB3-4652-BB93-9FE9D82F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55" y="502396"/>
            <a:ext cx="9548238" cy="48944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Что значит быть патриотом?</a:t>
            </a:r>
            <a:br>
              <a:rPr lang="ru-RU" sz="3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36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322" y="1432645"/>
            <a:ext cx="5822657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Статья 54 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Конституции Республики Беларусь:</a:t>
            </a:r>
          </a:p>
          <a:p>
            <a:pPr algn="just"/>
            <a:r>
              <a:rPr lang="ru-RU" sz="2400" dirty="0"/>
              <a:t>Каждый обязан беречь историко-культурное, духовное наследие и другие национальные ценности.</a:t>
            </a:r>
          </a:p>
          <a:p>
            <a:pPr algn="just"/>
            <a:r>
              <a:rPr lang="ru-RU" sz="2400" dirty="0"/>
              <a:t>Сохранение исторической памяти о героическом прошлом белорусского народа, патриотизм являются долгом каждого гражданина Республики Беларусь.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8" b="12681"/>
          <a:stretch/>
        </p:blipFill>
        <p:spPr>
          <a:xfrm>
            <a:off x="7893391" y="893572"/>
            <a:ext cx="3246834" cy="18825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B75DE4-8DD8-483E-8630-DF6872435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0" y="2776147"/>
            <a:ext cx="3705327" cy="2084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46" y="4641499"/>
            <a:ext cx="3004796" cy="200319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673667-868D-4E94-97FB-67ED9CA54C3D}"/>
              </a:ext>
            </a:extLst>
          </p:cNvPr>
          <p:cNvSpPr/>
          <p:nvPr/>
        </p:nvSpPr>
        <p:spPr>
          <a:xfrm>
            <a:off x="346322" y="5162960"/>
            <a:ext cx="8282523" cy="1277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cs typeface="Times New Roman" panose="02020603050405020304" pitchFamily="18" charset="0"/>
              </a:rPr>
              <a:t>Настоящий патриот Беларуси всегда остается преданным своей стране, вносит посильный вклад в ее развитие, всегда готов встать на защиту Родины. </a:t>
            </a:r>
          </a:p>
        </p:txBody>
      </p:sp>
    </p:spTree>
    <p:extLst>
      <p:ext uri="{BB962C8B-B14F-4D97-AF65-F5344CB8AC3E}">
        <p14:creationId xmlns:p14="http://schemas.microsoft.com/office/powerpoint/2010/main" val="288823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8E78997-69C3-49E8-B457-2857D880DB14}"/>
              </a:ext>
            </a:extLst>
          </p:cNvPr>
          <p:cNvSpPr txBox="1"/>
          <p:nvPr/>
        </p:nvSpPr>
        <p:spPr>
          <a:xfrm>
            <a:off x="763454" y="168997"/>
            <a:ext cx="104837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Созидательный труд белорусов - основа достойной жизни и экономической безопасности государства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15924E8-9ACA-4F3A-837F-255289FBACAF}"/>
              </a:ext>
            </a:extLst>
          </p:cNvPr>
          <p:cNvSpPr/>
          <p:nvPr/>
        </p:nvSpPr>
        <p:spPr>
          <a:xfrm>
            <a:off x="5383370" y="1566424"/>
            <a:ext cx="6481710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искусственный интеллект: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Созидательный труд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человека, направленная на создание новых материальных и духовных ценностей, а также на позитивное преобразование окружающей среды.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безопасность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состояние экономики страны, при котором ее основные интересы защищены от внутренних и внешних угроз, обеспечивается устойчивое развитие, стабильность финансовой системы суверенитет в экономической политике, а также гарантированы социально-экономические права граждан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656577"/>
            <a:ext cx="4924481" cy="32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EED9FC-A81E-4057-B543-39C243394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0" y="4715833"/>
            <a:ext cx="4152701" cy="1986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763454" y="168997"/>
            <a:ext cx="104837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Созидательный труд белорусов - основа достойной жизни и экономической безопасности государства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D9646D-5875-43F9-B926-039C1ABFF1BE}"/>
              </a:ext>
            </a:extLst>
          </p:cNvPr>
          <p:cNvSpPr/>
          <p:nvPr/>
        </p:nvSpPr>
        <p:spPr>
          <a:xfrm>
            <a:off x="276161" y="1501071"/>
            <a:ext cx="4767907" cy="4971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созидательный труд граждан позволил нашей стране: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превратиться в полноценного участника мировой торговли;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собственное производство;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энергетической самостоятельности;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инновационные проекты;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продовольственную безопасность.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EA4132-710A-4A5D-868F-093313876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08" y="1444941"/>
            <a:ext cx="3316950" cy="21340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909D1B-F457-4148-85AF-ADF480AF9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08" y="3986655"/>
            <a:ext cx="3646211" cy="21486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D55166-20D2-4902-9B92-54A73BAC7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535" y="2043468"/>
            <a:ext cx="4147676" cy="20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854149" y="276043"/>
            <a:ext cx="1048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Беларусь в мировом рейтинге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FD9646D-5875-43F9-B926-039C1ABFF1BE}"/>
              </a:ext>
            </a:extLst>
          </p:cNvPr>
          <p:cNvSpPr/>
          <p:nvPr/>
        </p:nvSpPr>
        <p:spPr>
          <a:xfrm>
            <a:off x="5590686" y="1780066"/>
            <a:ext cx="6167726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позиция по экспорту сливочного масла;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позиция по экспорту сгущенного молока;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3-я позиция по экспорту сухой молочной сыворотки и продуктов на ее основе;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4-я позиция по экспорту сыра;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5-я позиция по экспорту сухого обезжиренного молока.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60EEC-A44F-4644-9AEA-A700505ED7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1" y="4243966"/>
            <a:ext cx="4423978" cy="2396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784370-2F09-406E-AA64-DBE69BF58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11" y="1508219"/>
            <a:ext cx="3878744" cy="25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F2616-47D6-4CDE-8A39-EC2E6FD7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33" t="42249" r="28434" b="10682"/>
          <a:stretch/>
        </p:blipFill>
        <p:spPr>
          <a:xfrm>
            <a:off x="250214" y="1452498"/>
            <a:ext cx="4812226" cy="31950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B78B6E-C327-43D7-A9EC-00C5EA850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66" t="18523" r="32475" b="62833"/>
          <a:stretch/>
        </p:blipFill>
        <p:spPr>
          <a:xfrm>
            <a:off x="4918387" y="1566470"/>
            <a:ext cx="3943503" cy="2438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A03A9-C862-4EFE-8F33-6BD996A94553}"/>
              </a:ext>
            </a:extLst>
          </p:cNvPr>
          <p:cNvSpPr txBox="1"/>
          <p:nvPr/>
        </p:nvSpPr>
        <p:spPr>
          <a:xfrm>
            <a:off x="6262546" y="5059809"/>
            <a:ext cx="5524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2025-й стал первым годом пятилетки качества и  был объявлен Годом благоустройства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E89832-1A02-4DFD-9E9B-C16F7D5EB24A}"/>
              </a:ext>
            </a:extLst>
          </p:cNvPr>
          <p:cNvSpPr/>
          <p:nvPr/>
        </p:nvSpPr>
        <p:spPr>
          <a:xfrm>
            <a:off x="757971" y="139944"/>
            <a:ext cx="10311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Труд – основополагающая ценность, которая является гарантом развития страны и благополучия человека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8DF16B-A323-4E7E-B13E-8E0D28A5D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72" y="4354418"/>
            <a:ext cx="4217138" cy="26111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CB113-F2BA-4462-AB60-1C9C31B1E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67" y="1546253"/>
            <a:ext cx="4134998" cy="31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D69982-283C-44CD-9359-284EB136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8" b="60241"/>
          <a:stretch/>
        </p:blipFill>
        <p:spPr>
          <a:xfrm>
            <a:off x="516708" y="1561554"/>
            <a:ext cx="10926515" cy="495515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698984-3696-4914-ACF6-2696F8F4732C}"/>
              </a:ext>
            </a:extLst>
          </p:cNvPr>
          <p:cNvSpPr/>
          <p:nvPr/>
        </p:nvSpPr>
        <p:spPr>
          <a:xfrm>
            <a:off x="824072" y="500083"/>
            <a:ext cx="10311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527935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Shag 2025-2026 (шаблон)</Template>
  <TotalTime>4346</TotalTime>
  <Words>415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 Тема 5  Быть достойным гражданином Республики Беларусь –  значит быть частью белорусского общества</vt:lpstr>
      <vt:lpstr>Презентация PowerPoint</vt:lpstr>
      <vt:lpstr>Что значит быть патриотом?</vt:lpstr>
      <vt:lpstr>Что значит быть патриотом?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1 «Я»</dc:title>
  <dc:creator>Пилипенко М.Н.</dc:creator>
  <cp:lastModifiedBy>Ажар Анна Николаевна</cp:lastModifiedBy>
  <cp:revision>184</cp:revision>
  <cp:lastPrinted>2025-10-08T13:23:23Z</cp:lastPrinted>
  <dcterms:created xsi:type="dcterms:W3CDTF">2025-09-09T13:15:08Z</dcterms:created>
  <dcterms:modified xsi:type="dcterms:W3CDTF">2026-02-23T11:30:13Z</dcterms:modified>
</cp:coreProperties>
</file>