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33" r:id="rId3"/>
    <p:sldId id="341" r:id="rId4"/>
    <p:sldId id="348" r:id="rId5"/>
    <p:sldId id="353" r:id="rId6"/>
    <p:sldId id="350" r:id="rId7"/>
    <p:sldId id="354" r:id="rId8"/>
    <p:sldId id="302" r:id="rId9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.П. Братухина" initials="ОБ" lastIdx="9" clrIdx="0">
    <p:extLst>
      <p:ext uri="{19B8F6BF-5375-455C-9EA6-DF929625EA0E}">
        <p15:presenceInfo xmlns:p15="http://schemas.microsoft.com/office/powerpoint/2012/main" userId="S-1-5-21-1550027116-1376463256-1133838943-1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DA"/>
    <a:srgbClr val="01883E"/>
    <a:srgbClr val="5DA100"/>
    <a:srgbClr val="008545"/>
    <a:srgbClr val="62983E"/>
    <a:srgbClr val="0070A2"/>
    <a:srgbClr val="EBF5FE"/>
    <a:srgbClr val="F3F8F2"/>
    <a:srgbClr val="70AF00"/>
    <a:srgbClr val="68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C40D5-543D-482B-98E7-AB23321B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222A-1D63-412A-A0A4-25C51DA7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3A174-EC5E-4CC7-9395-1BD756D4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1DFFF-1648-4CA2-828D-8F5DEDC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BE929-C891-4979-A4BB-321FB04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9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6A64-85ED-4556-A953-60A5E082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45F003-B53B-4E78-82B4-F9572199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9C57A-4337-443F-8DCB-58360F9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6FB4C-20F1-4165-8794-5444F692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F748B-8624-49E3-8F3A-CAC1B4F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515AB9-45CD-4F20-AD74-06A5166F6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5A650-B637-4272-8786-121D0A0B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3DAC3-329A-47DF-8E0D-809817B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242A2-024F-448B-B2E6-0E07A96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F414-A55D-408D-8385-EDD7485B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5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22DB-E07A-4DDA-AE6A-55B2FC6B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F7803-E395-4A08-A69E-7382B8B1CE5D}"/>
              </a:ext>
            </a:extLst>
          </p:cNvPr>
          <p:cNvSpPr txBox="1"/>
          <p:nvPr userDrawn="1"/>
        </p:nvSpPr>
        <p:spPr>
          <a:xfrm>
            <a:off x="2138734" y="252523"/>
            <a:ext cx="501604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A2"/>
                </a:solidFill>
              </a:rPr>
              <a:t>Я ‒ </a:t>
            </a:r>
            <a:r>
              <a:rPr lang="ru-RU" sz="3600" dirty="0">
                <a:solidFill>
                  <a:srgbClr val="0070A2"/>
                </a:solidFill>
              </a:rPr>
              <a:t>активный гражданин </a:t>
            </a:r>
            <a:r>
              <a:rPr lang="ru-RU" sz="3600" b="1" dirty="0">
                <a:solidFill>
                  <a:srgbClr val="0070A2"/>
                </a:solidFill>
              </a:rPr>
              <a:t>Республики БЕЛАРУСЬ!</a:t>
            </a:r>
          </a:p>
        </p:txBody>
      </p:sp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73313175-6FDF-4689-BE9E-F20EBD1BE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3" y="252523"/>
            <a:ext cx="2295977" cy="2577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8A691-332D-47B0-AD99-6018394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709738"/>
            <a:ext cx="6096000" cy="2852737"/>
          </a:xfrm>
        </p:spPr>
        <p:txBody>
          <a:bodyPr anchor="ctr" anchorCtr="0">
            <a:normAutofit/>
          </a:bodyPr>
          <a:lstStyle>
            <a:lvl1pPr>
              <a:defRPr sz="4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88DE6-067F-4218-9FC2-08676E01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968" y="4589463"/>
            <a:ext cx="79304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CE54D-6BE6-44A4-9693-41C8E51C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3C042-D65E-4C6B-A1EB-A833A26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54EAB-1152-48B2-B20C-4DDA7773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37C29-4C6A-4935-B1D2-EB4DD9B6EE29}"/>
              </a:ext>
            </a:extLst>
          </p:cNvPr>
          <p:cNvSpPr/>
          <p:nvPr userDrawn="1"/>
        </p:nvSpPr>
        <p:spPr>
          <a:xfrm>
            <a:off x="0" y="-23706"/>
            <a:ext cx="12192000" cy="1367986"/>
          </a:xfrm>
          <a:prstGeom prst="rect">
            <a:avLst/>
          </a:prstGeom>
          <a:solidFill>
            <a:srgbClr val="EB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0AE13-E255-490E-839A-E6D54CDA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25035"/>
            <a:ext cx="10863072" cy="4651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5109-DA44-460E-930A-A6C454D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CF262-AADF-4E2C-BE8F-C962B97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7C5E9-03E9-4BE1-A860-D2F52AB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57246-89EE-400A-8F36-86B63E9D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06"/>
            <a:ext cx="1353312" cy="13679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56AC548-FB92-4A6C-9229-8989D1F7E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6" y="106061"/>
            <a:ext cx="892320" cy="1001669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A954621-E31C-4D18-A030-8826E0C1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9" y="226218"/>
            <a:ext cx="10515600" cy="97120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A400B-471D-4E7A-A64F-A2EA8842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07AD3-5087-4B70-9861-B6C6062E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4B62C-F9F4-480F-865A-57950208C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EF136-6E7B-4D33-B51E-25FEFA0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71345A-1148-43E5-AC5D-E185B0ED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08465D-9505-459B-AE0B-718204D2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BE6DE-FB69-4915-9038-782A2FB6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5D96A-06E4-448E-8344-D8CC5506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0A5C9-C472-46A3-AA42-8F2BF6C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0CB57B-4C52-4936-8890-B93525E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33E8FE-5503-4185-BD60-FDA3E4E7E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A9854A-D21D-40BF-8654-FB812D7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3284B-9E07-4CAB-BEC3-24E50628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FBBAB1-9268-4B15-BAC9-9FB1D6D2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7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0CCA9-A644-4217-9021-80C653FE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24EC6-B214-49D2-837D-475891A5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FD3E0E-1825-482C-B339-4C56D17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5D5967-4146-45AB-9E7D-5F579FC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9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406EB5-5E8C-486C-A788-B84D504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8B8166-F961-474F-9F2B-DA174F8E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17759-9F6E-481D-9FE1-C21629DD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4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B2806-A570-4BD9-B4BD-368759F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B97078-36E0-485C-8228-AC7C9FB6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23B6F-1501-42BB-B699-B66EE204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B22519-F70C-4521-ABC0-1FD967C7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A338B8-169E-44A1-8AB2-790C882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75D0DC-1EC7-40E1-923C-9297D4B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9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CF1AF-4DD6-4E19-819F-033FB41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4A7D7-7CA5-4085-9712-1B7E06741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4D1290-F981-44C6-9414-3AA7054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96769-2FD7-4ADB-AC2C-D8EF96D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2869AD-D880-4CD3-A68A-E2FD1333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41D33C-29E2-453A-964A-0BB57877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6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12892-3EB7-4128-9470-39FE791F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FEF5B-B11E-49B1-BB3E-EAAB1ED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F6A3-7B3F-4ACF-82F6-51908B36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9DA6E-A192-4134-ABCD-5C05379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8CC94-592C-451C-AE4A-829E004A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0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Январь 2026 г.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0" y="2003117"/>
            <a:ext cx="651545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5</a:t>
            </a:r>
            <a:b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4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FF0000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400" dirty="0">
                <a:solidFill>
                  <a:srgbClr val="0070A2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– </a:t>
            </a:r>
            <a:b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значит быть готовым в любую минуту встать на защиту Родины</a:t>
            </a: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3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BC1958-24E3-410E-8B70-F1A17E83E25A}"/>
              </a:ext>
            </a:extLst>
          </p:cNvPr>
          <p:cNvSpPr/>
          <p:nvPr/>
        </p:nvSpPr>
        <p:spPr>
          <a:xfrm>
            <a:off x="584790" y="1201479"/>
            <a:ext cx="6081824" cy="595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3600" i="1" dirty="0">
                <a:solidFill>
                  <a:srgbClr val="0094D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«Убеждён, что наши Вооружённые Силы сегодня обладают всем необходимым, чтобы дать отпор любому агрессору, отстоять мир и согласие на белорусской земле».</a:t>
            </a: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endParaRPr lang="ru-RU" sz="2200" i="1" dirty="0">
              <a:solidFill>
                <a:srgbClr val="0094DA"/>
              </a:solidFill>
            </a:endParaRP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ru-RU" sz="2200" i="1" dirty="0">
                <a:solidFill>
                  <a:srgbClr val="0094DA"/>
                </a:solidFill>
              </a:rPr>
              <a:t>Президент Республики Беларусь </a:t>
            </a: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ru-RU" sz="2200" i="1" dirty="0">
                <a:solidFill>
                  <a:srgbClr val="0094DA"/>
                </a:solidFill>
              </a:rPr>
              <a:t>А.Г. Лукашенко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DA9FB1-EA83-4B4B-8F52-53FCF61D3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6" b="9309"/>
          <a:stretch/>
        </p:blipFill>
        <p:spPr>
          <a:xfrm>
            <a:off x="7244318" y="1278350"/>
            <a:ext cx="4362892" cy="43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0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7165BAC-ABB3-4652-BB93-9FE9D82F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881" y="429158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Защита Республики Беларусь – обязанность и священный долг гражданина Республики Беларусь 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ru-RU" sz="2800" b="0" i="1" dirty="0">
                <a:solidFill>
                  <a:srgbClr val="FF0000"/>
                </a:solidFill>
                <a:latin typeface="Arial Narrow" panose="020B0606020202030204" pitchFamily="34" charset="0"/>
              </a:rPr>
              <a:t>статья 57 Конституции Республики Беларусь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075783-3686-4FDC-813B-43E352B96DC6}"/>
              </a:ext>
            </a:extLst>
          </p:cNvPr>
          <p:cNvSpPr/>
          <p:nvPr/>
        </p:nvSpPr>
        <p:spPr>
          <a:xfrm>
            <a:off x="7024650" y="1623007"/>
            <a:ext cx="5037270" cy="5107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Беларусь – независимое суверенное государство. Внешняя политика нашего государства направлена на сохранение мира, предотвращение или мирное разрешение вооруженных конфликтов.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Вооруженные Силы Республики Беларусь призваны обеспечивать военную безопасность и вооруженную защиту нашего государства, его суверенитета, конституционного строя, территориальной целостности.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Белорусская армия непрерывно оснащается модернизированными образцами вооружения, а военнослужащие обучаются современным способам ведения боевых действий.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Республике Беларусь сохранена срочная военная служба, созданы территориальная оборона и народное ополчение.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C174AF-DB50-4833-95FC-FF927AF8B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4" y="1920239"/>
            <a:ext cx="3899538" cy="24612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AF187F-5549-4745-A934-49E7F990E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02" y="4649022"/>
            <a:ext cx="3925979" cy="22089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EC4010-6289-4C70-934B-5A227063D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" y="1316647"/>
            <a:ext cx="3448280" cy="18892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1B28E8-F96C-4987-8942-9DB7F6F41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14" t="52952" r="50000" b="7429"/>
          <a:stretch/>
        </p:blipFill>
        <p:spPr>
          <a:xfrm>
            <a:off x="-1478" y="3844036"/>
            <a:ext cx="3446801" cy="18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874694-4CE4-4AE4-88BB-4F22B134FAC3}"/>
              </a:ext>
            </a:extLst>
          </p:cNvPr>
          <p:cNvSpPr/>
          <p:nvPr/>
        </p:nvSpPr>
        <p:spPr>
          <a:xfrm>
            <a:off x="6459334" y="2047189"/>
            <a:ext cx="5466674" cy="36187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Пограничная служба Республики Беларусь оснащена современными техническими средствами для контроля перемещения радиоактивных материалов, обнаружения оружия, боеприпасов и взрывчатых веществ, определения подлинности документов, инспекционно-досмотровыми комплексами.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701749" y="284924"/>
            <a:ext cx="10483702" cy="456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Нерушимость внешних границ – основа независимого и суверенного государства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F200ED-00A4-4F3F-94DE-C0BAC78D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4" t="61333" r="50643" b="15993"/>
          <a:stretch/>
        </p:blipFill>
        <p:spPr>
          <a:xfrm>
            <a:off x="2910722" y="4624625"/>
            <a:ext cx="3371227" cy="22333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4B93F9-CD32-45E7-8E72-4BF2B5669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57" t="38856" r="30602" b="37397"/>
          <a:stretch/>
        </p:blipFill>
        <p:spPr>
          <a:xfrm>
            <a:off x="3072605" y="2147857"/>
            <a:ext cx="3209344" cy="20869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4172F7-B2C6-4E71-976C-7B28CE3EA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3" t="59759" r="30571" b="19499"/>
          <a:stretch/>
        </p:blipFill>
        <p:spPr>
          <a:xfrm>
            <a:off x="125330" y="1441775"/>
            <a:ext cx="3084015" cy="1966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B85DE-D598-411A-A0E8-E61B70505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5582"/>
            <a:ext cx="3209345" cy="18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4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7B569F-BC7A-49AF-AC5B-4932DA69839E}"/>
              </a:ext>
            </a:extLst>
          </p:cNvPr>
          <p:cNvSpPr/>
          <p:nvPr/>
        </p:nvSpPr>
        <p:spPr>
          <a:xfrm>
            <a:off x="441577" y="3996428"/>
            <a:ext cx="3551583" cy="27373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Начальные знания в сфере вооруженной защиты Отечества можно получить в Минском суворовском военном училище, кадетских училищах, центрах допризывной подготовки, классах военно-патриотической направленности, военно-патриотических клубах. </a:t>
            </a:r>
            <a:endParaRPr lang="ru-RU" i="1" dirty="0">
              <a:solidFill>
                <a:srgbClr val="FF0000"/>
              </a:solidFill>
              <a:highlight>
                <a:srgbClr val="FFFF00"/>
              </a:highlight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F8737E05-21A8-4D23-BDFB-3546DA203DFD}"/>
              </a:ext>
            </a:extLst>
          </p:cNvPr>
          <p:cNvSpPr txBox="1">
            <a:spLocks/>
          </p:cNvSpPr>
          <p:nvPr/>
        </p:nvSpPr>
        <p:spPr>
          <a:xfrm>
            <a:off x="1112696" y="147943"/>
            <a:ext cx="10117123" cy="489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Профессия – Родину защищать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D48FAD-5E88-489C-9507-61A5DA687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14" t="57395" r="25357" b="12841"/>
          <a:stretch/>
        </p:blipFill>
        <p:spPr>
          <a:xfrm>
            <a:off x="4204912" y="3976990"/>
            <a:ext cx="3782175" cy="27027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984CE0-2E95-4FA6-AF24-41A479942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1" t="47901" r="50000" b="20889"/>
          <a:stretch/>
        </p:blipFill>
        <p:spPr>
          <a:xfrm>
            <a:off x="779977" y="823584"/>
            <a:ext cx="4484343" cy="30017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AEC1CE-4983-4D20-B7DB-7EA277034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00" t="18159" r="28500" b="26857"/>
          <a:stretch/>
        </p:blipFill>
        <p:spPr>
          <a:xfrm>
            <a:off x="6171256" y="801577"/>
            <a:ext cx="4348247" cy="302380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24AC4E-2204-4D38-9B96-487A91DDDA45}"/>
              </a:ext>
            </a:extLst>
          </p:cNvPr>
          <p:cNvSpPr/>
          <p:nvPr/>
        </p:nvSpPr>
        <p:spPr>
          <a:xfrm>
            <a:off x="8106609" y="3996428"/>
            <a:ext cx="3386307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</a:rPr>
              <a:t>Военная академия Республики Беларусь – учреждение высшего образования для подготовки, переподготовки и повышения квалификации военных кадров. В ней обучают специалистов для мотострелковых, танковых, авиационных, ракетных и других родов войск.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42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DE5E8FF6-A0F1-45D8-8548-8934F77A8DC8}"/>
              </a:ext>
            </a:extLst>
          </p:cNvPr>
          <p:cNvSpPr txBox="1">
            <a:spLocks/>
          </p:cNvSpPr>
          <p:nvPr/>
        </p:nvSpPr>
        <p:spPr>
          <a:xfrm>
            <a:off x="110169" y="1604292"/>
            <a:ext cx="5082234" cy="41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Военные профессии </a:t>
            </a:r>
          </a:p>
          <a:p>
            <a:pPr algn="just"/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можно освоить на </a:t>
            </a:r>
          </a:p>
          <a:p>
            <a:pPr algn="just"/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военных факультетах учреждений высшего образования и в</a:t>
            </a:r>
          </a:p>
          <a:p>
            <a:pPr algn="just"/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Военно-медицинском институте при Белорусском государственном медицинском университете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1E53AE-E8C2-4F79-B0DA-396FD5ECA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73" t="20820" r="35045" b="16063"/>
          <a:stretch/>
        </p:blipFill>
        <p:spPr>
          <a:xfrm>
            <a:off x="5296359" y="0"/>
            <a:ext cx="5789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7165BAC-ABB3-4652-BB93-9FE9D82F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881" y="268582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Военно-патриотические клубы учащихся</a:t>
            </a:r>
            <a:br>
              <a:rPr lang="ru-RU" sz="280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ru-RU" sz="1800" b="0" i="1" dirty="0">
              <a:solidFill>
                <a:srgbClr val="FF0000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075783-3686-4FDC-813B-43E352B96DC6}"/>
              </a:ext>
            </a:extLst>
          </p:cNvPr>
          <p:cNvSpPr/>
          <p:nvPr/>
        </p:nvSpPr>
        <p:spPr>
          <a:xfrm>
            <a:off x="6877811" y="1630500"/>
            <a:ext cx="4934490" cy="45152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военно-патриотических клубов: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проходят физическую, тактическую, строевую, пожарно-спасательную и огневую подготовку;</a:t>
            </a:r>
          </a:p>
          <a:p>
            <a:pPr algn="just">
              <a:lnSpc>
                <a:spcPct val="107000"/>
              </a:lnSpc>
            </a:pPr>
            <a:endParaRPr lang="ru-RU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</a:rPr>
              <a:t>изучают приемы ориентирования на местности, самообороны, рукопашного боя, основы психологии; учатся оказывать первую медицинскую помощь.</a:t>
            </a:r>
            <a:endParaRPr lang="ru-RU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ru-RU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 участвуют в военно-спортивных играх, соревнованиях и показательных выступлениях.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Завершением программы подготовки в военно-патриотическом клубе являются военно-полевые сборы.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322389-8FDC-40B9-93DF-744034AD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43" t="12572" r="29384" b="47682"/>
          <a:stretch/>
        </p:blipFill>
        <p:spPr>
          <a:xfrm>
            <a:off x="0" y="1382709"/>
            <a:ext cx="4191129" cy="23151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E17740-F944-4552-8257-30BD1429A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74" t="64254" r="50000" b="13634"/>
          <a:stretch/>
        </p:blipFill>
        <p:spPr>
          <a:xfrm>
            <a:off x="2641713" y="3556932"/>
            <a:ext cx="3917695" cy="26022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1F5208-B5F6-489A-91A0-8C1D7B285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29" t="63746" r="30928" b="13143"/>
          <a:stretch/>
        </p:blipFill>
        <p:spPr>
          <a:xfrm>
            <a:off x="209724" y="4322542"/>
            <a:ext cx="2404178" cy="18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7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8" y="5761261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Февраль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2026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3303954"/>
            <a:ext cx="6096000" cy="1883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140A8-721F-408D-ACA4-9A9547F4A06C}"/>
              </a:ext>
            </a:extLst>
          </p:cNvPr>
          <p:cNvSpPr txBox="1"/>
          <p:nvPr/>
        </p:nvSpPr>
        <p:spPr>
          <a:xfrm>
            <a:off x="3335460" y="1779462"/>
            <a:ext cx="4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Анонс: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CB6BAE-A1FB-46CF-84A1-E0E649875BCC}"/>
              </a:ext>
            </a:extLst>
          </p:cNvPr>
          <p:cNvSpPr/>
          <p:nvPr/>
        </p:nvSpPr>
        <p:spPr>
          <a:xfrm>
            <a:off x="3047999" y="2967335"/>
            <a:ext cx="7637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6298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Быть достойным гражданином Республики Беларусь – значит быть частью белорусского общества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903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g 2025-2026 (шаблон).pptx" id="{4D720686-9F5A-45F4-BB0A-7BF49F48FE3E}" vid="{C40BC9EB-CBB5-48F5-8EDB-D0884A0159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Shag 2025-2026 (шаблон)</Template>
  <TotalTime>3845</TotalTime>
  <Words>362</Words>
  <Application>Microsoft Office PowerPoint</Application>
  <PresentationFormat>Широкоэкранный</PresentationFormat>
  <Paragraphs>34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Times New Roman</vt:lpstr>
      <vt:lpstr>Wingdings</vt:lpstr>
      <vt:lpstr>Тема Office</vt:lpstr>
      <vt:lpstr> Тема 5  Быть достойным гражданином Республики Беларусь  –  значит быть готовым в любую минуту встать на защиту Родины</vt:lpstr>
      <vt:lpstr>Презентация PowerPoint</vt:lpstr>
      <vt:lpstr>Защита Республики Беларусь – обязанность и священный долг гражданина Республики Беларусь  (статья 57 Конституции Республики Беларусь)</vt:lpstr>
      <vt:lpstr>Презентация PowerPoint</vt:lpstr>
      <vt:lpstr>Презентация PowerPoint</vt:lpstr>
      <vt:lpstr>Презентация PowerPoint</vt:lpstr>
      <vt:lpstr>Военно-патриотические клубы учащихся 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1 «Я»</dc:title>
  <dc:creator>Пилипенко М.Н.</dc:creator>
  <cp:lastModifiedBy>Ажар Анна Николаевна</cp:lastModifiedBy>
  <cp:revision>164</cp:revision>
  <cp:lastPrinted>2025-10-08T13:23:23Z</cp:lastPrinted>
  <dcterms:created xsi:type="dcterms:W3CDTF">2025-09-09T13:15:08Z</dcterms:created>
  <dcterms:modified xsi:type="dcterms:W3CDTF">2026-01-26T12:46:12Z</dcterms:modified>
</cp:coreProperties>
</file>