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353" r:id="rId4"/>
    <p:sldId id="357" r:id="rId5"/>
    <p:sldId id="341" r:id="rId6"/>
    <p:sldId id="378" r:id="rId7"/>
    <p:sldId id="380" r:id="rId8"/>
    <p:sldId id="381" r:id="rId9"/>
    <p:sldId id="384" r:id="rId10"/>
    <p:sldId id="382" r:id="rId11"/>
    <p:sldId id="383" r:id="rId12"/>
    <p:sldId id="302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E"/>
    <a:srgbClr val="01883E"/>
    <a:srgbClr val="0094DA"/>
    <a:srgbClr val="5DA100"/>
    <a:srgbClr val="008545"/>
    <a:srgbClr val="62983E"/>
    <a:srgbClr val="0070A2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7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0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7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41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805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3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8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75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7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Май 2026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982" y="2003117"/>
            <a:ext cx="7083846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9</a:t>
            </a:r>
            <a:b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значит занимать активную гражданскую позицию</a:t>
            </a:r>
            <a:endParaRPr lang="ru-RU" sz="3400" dirty="0">
              <a:solidFill>
                <a:srgbClr val="00B050"/>
              </a:solidFill>
              <a:latin typeface="Arial Narrow" panose="020B0606020202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92" y="499726"/>
            <a:ext cx="10940373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Трудовые проекты  студенческих отрядов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A43121-CB31-4297-BBD6-3C5607090FF5}"/>
              </a:ext>
            </a:extLst>
          </p:cNvPr>
          <p:cNvSpPr/>
          <p:nvPr/>
        </p:nvSpPr>
        <p:spPr>
          <a:xfrm>
            <a:off x="142874" y="1486646"/>
            <a:ext cx="5953126" cy="5262979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отряды осуществляют деятельность в области: 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производства товаров и услуг.</a:t>
            </a: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отрядов почти половину от общего количества трудоустроенных составляют несовершеннолетние.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4D44B-AA79-4B0B-8659-B2057746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54" y="2970552"/>
            <a:ext cx="5831172" cy="38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2836333" y="3048000"/>
            <a:ext cx="795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</a:t>
            </a:r>
            <a:r>
              <a:rPr lang="ru-RU" sz="3200" b="1" i="1" dirty="0">
                <a:solidFill>
                  <a:srgbClr val="62983E"/>
                </a:solidFill>
                <a:latin typeface="Calibri" panose="020F0502020204030204"/>
              </a:rPr>
              <a:t>быть активным гражданином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solidFill>
                  <a:srgbClr val="62983E"/>
                </a:solidFill>
                <a:latin typeface="Calibri" panose="020F0502020204030204"/>
              </a:rPr>
              <a:t> Республики Беларусь!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5139" y="685828"/>
            <a:ext cx="5696861" cy="501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67"/>
              </a:lnSpc>
              <a:defRPr/>
            </a:pPr>
            <a:r>
              <a:rPr lang="ru-RU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«У нашей молодежи есть главное – мирная, красивая, независимая страна. Есть традиции, богатое культурное и духовное наследие. Есть героическая история, которой они должны гордиться. Любая молодежь в любом государстве этому может позавидовать – стабильной нормальной стране, где можно жить и работать»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9141" y="6126893"/>
            <a:ext cx="618072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867" i="1" dirty="0">
                <a:solidFill>
                  <a:prstClr val="white"/>
                </a:solidFill>
                <a:latin typeface="Calibri"/>
              </a:rPr>
              <a:t>Президент Республики Беларусь А.Г. Лукашенко 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14E3FB-2A4C-4A65-B627-F39942902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59" y="1319836"/>
            <a:ext cx="3136053" cy="14960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D7DCF2-56A0-45A5-BA1C-DEE7B09CA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187"/>
            <a:ext cx="2626877" cy="1750157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2" y="575462"/>
            <a:ext cx="11076250" cy="4894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Реализация потенциала молодежи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5609075" y="2473364"/>
            <a:ext cx="6422807" cy="3284361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Государство способствует духовному, нравственному, интеллектуальному и физическому развитию молодежи, создает необходимые условия для ее свободного и эффективного участия в общественной жизни, реализации потенциала молодежи в интересах всего общества.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A37B42-4BF3-4181-A22E-D316845D9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73" y="3241586"/>
            <a:ext cx="3136053" cy="16572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044075-5D6F-4F49-B244-3010EFD2A0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/>
          <a:stretch/>
        </p:blipFill>
        <p:spPr>
          <a:xfrm>
            <a:off x="0" y="4532381"/>
            <a:ext cx="2773744" cy="17501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42B376-2A19-4DAC-AC93-C544B9C3F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4" y="5324475"/>
            <a:ext cx="3136053" cy="1533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5D657-40FE-40A3-B5A2-AA10F9BF7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419" y="1889752"/>
            <a:ext cx="1741696" cy="37804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B952FC-52F9-45C3-9C94-C9DABAF5280E}"/>
              </a:ext>
            </a:extLst>
          </p:cNvPr>
          <p:cNvSpPr/>
          <p:nvPr/>
        </p:nvSpPr>
        <p:spPr>
          <a:xfrm>
            <a:off x="7350771" y="1989667"/>
            <a:ext cx="3757496" cy="305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E09185-29A1-47A6-835A-D365FF4BE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414" y="1605246"/>
            <a:ext cx="509658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3" y="448613"/>
            <a:ext cx="10428051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Волонтерское движение в Беларуси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B299D-F45F-48A3-B304-253216CD4E67}"/>
              </a:ext>
            </a:extLst>
          </p:cNvPr>
          <p:cNvSpPr txBox="1"/>
          <p:nvPr/>
        </p:nvSpPr>
        <p:spPr>
          <a:xfrm>
            <a:off x="277294" y="1744408"/>
            <a:ext cx="40302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истема безвозмездной помощи, объединяющая людей разных возрастов для социальной, экологической, культурной и медицинской поддержки на добровольной основе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x-none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E77D46-3C90-435F-9272-58CEA6FA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49" y="3725334"/>
            <a:ext cx="7607157" cy="29525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76EBE9-00A8-4EC8-A72A-65597A9E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139" y="1312334"/>
            <a:ext cx="2992869" cy="2413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CAC4B0-9C33-40BB-AF6B-780DF874F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08" y="1595098"/>
            <a:ext cx="2352675" cy="19431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9C5C05-CB55-4914-B838-318C1BCC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81" y="1501666"/>
            <a:ext cx="2143125" cy="2143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2926BE-7404-4127-B4DA-9E46FA92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920066"/>
            <a:ext cx="4450441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211799" y="5533938"/>
            <a:ext cx="5248843" cy="1200329"/>
          </a:xfrm>
          <a:prstGeom prst="rect">
            <a:avLst/>
          </a:prstGeom>
          <a:solidFill>
            <a:srgbClr val="EBF5FE"/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молодых журналистов «Пресс-код»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18FC2-9EB7-4383-AF96-71D3AE1F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9" y="2021451"/>
            <a:ext cx="4868863" cy="3249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4035BD-8D5E-443A-86B7-6FB22A5725E8}"/>
              </a:ext>
            </a:extLst>
          </p:cNvPr>
          <p:cNvSpPr txBox="1"/>
          <p:nvPr/>
        </p:nvSpPr>
        <p:spPr>
          <a:xfrm>
            <a:off x="1953387" y="458760"/>
            <a:ext cx="8486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Работа с молодежью в информационном пространстве</a:t>
            </a:r>
            <a:endParaRPr lang="x-none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66367D-3AB8-4D73-904A-675D70C2ED6C}"/>
              </a:ext>
            </a:extLst>
          </p:cNvPr>
          <p:cNvSpPr/>
          <p:nvPr/>
        </p:nvSpPr>
        <p:spPr>
          <a:xfrm>
            <a:off x="6104585" y="5533938"/>
            <a:ext cx="5402151" cy="1200329"/>
          </a:xfrm>
          <a:prstGeom prst="rect">
            <a:avLst/>
          </a:prstGeom>
          <a:solidFill>
            <a:srgbClr val="EBF5FE"/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«Интернет-премия БРСМ»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2FDDE9-1CF0-492B-B651-84E9586F4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24" b="7933"/>
          <a:stretch/>
        </p:blipFill>
        <p:spPr>
          <a:xfrm>
            <a:off x="5918565" y="2021451"/>
            <a:ext cx="5588172" cy="32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C58E1-C4DC-47FE-B508-0DBD7B82C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47" y="1823619"/>
            <a:ext cx="3032836" cy="20211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51F570-B614-400F-AB0A-7A598D42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69" y="4301995"/>
            <a:ext cx="4092222" cy="228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4F6D93-E25C-4DC9-B208-31A311B20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" y="4301995"/>
            <a:ext cx="3138836" cy="2092557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3" y="448613"/>
            <a:ext cx="10428051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Молодежные инициативы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7535537" y="2217145"/>
            <a:ext cx="4581348" cy="3785652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БРСМ является инициатором и координатором конкурса молодежных инициатив. Конкурс охватывает несколько направлений: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креативных пространств для общения молодежи;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FF043-E1F9-400C-8B4F-B6A830E02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552685"/>
            <a:ext cx="3312269" cy="22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73" y="448613"/>
            <a:ext cx="10428051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Молодежная столица Республики Беларусь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6966392" y="1937767"/>
            <a:ext cx="5019358" cy="4708981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успешно реализуемых проектов –  «Молодежная столица Республики Беларусь». Статус молодежной столицы присвоен: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– городу Барановичи;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городу Полоцку;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городу Могилеву;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городу Орше;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городу Пинску;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городу Гродно;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городу Витебску;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городу Новополоцку;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городу Бресту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городу Гомелю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городу Минску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95F53A-E976-4F03-9AB1-3895E5707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8" y="4529766"/>
            <a:ext cx="3089680" cy="20597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CBC00-246F-4C7F-8201-F32A36B8C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48" y="2065236"/>
            <a:ext cx="3463047" cy="19479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32EF62-3B76-4728-947F-4029B2860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25" y="4529766"/>
            <a:ext cx="3175473" cy="21169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E6237B-CF8B-4C12-ADC0-E337FED68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0" y="2065237"/>
            <a:ext cx="3077267" cy="19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92" y="499726"/>
            <a:ext cx="10940373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Содействие в профессиональной ориентации и трудоустройстве молодых людей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0" y="3922855"/>
            <a:ext cx="12192000" cy="2800767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государственной службы занятости доступно более 20,5 тысячи вакансий для молодежи, включая почти 11 тысяч — для несовершеннолетних. </a:t>
            </a: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список легких видов работ для ребят 14–16 лет.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трудоустроиться на лето, нужно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вакансию через службу занятости, БРСМ, школу; взять письменное согласие родителей (тем подросткам, кому 14–15 лет), пройти медосмотр и подписать трудовой договор.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F8D06-C884-41DD-A347-74A8382F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8" y="1534761"/>
            <a:ext cx="2381250" cy="952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1628CC-9E12-4BD7-BD70-C1EC8C06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120"/>
            <a:ext cx="12192000" cy="25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92" y="499726"/>
            <a:ext cx="10940373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Содействие в профессиональной ориентации и трудоустройстве молодых людей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7199368" y="1448971"/>
            <a:ext cx="4882565" cy="4832092"/>
          </a:xfrm>
          <a:prstGeom prst="rect">
            <a:avLst/>
          </a:prstGeom>
          <a:solidFill>
            <a:srgbClr val="EBF5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Наниматели могут принимать на работу подростков по более чем 160 профессиям.</a:t>
            </a: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трудиться в диспетчерских и кол-центрах, заниматься флористикой и помогать сотрудникам цветочных магазинов, выполнять задачи по сборке/разборке простых механизмов, расклеивать объявления, участвовать в доставке еды и товаров на дом (при наличии велосипеда).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DE5B4F-42A0-430D-AD49-D2A865A0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639"/>
            <a:ext cx="7131634" cy="42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89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5600</TotalTime>
  <Words>470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1_Тема Office</vt:lpstr>
      <vt:lpstr> Тема 9  Быть достойным гражданином Республики Беларусь –  значит занимать активную гражданскую позицию</vt:lpstr>
      <vt:lpstr>Презентация PowerPoint</vt:lpstr>
      <vt:lpstr>Реализация потенциала молодежи </vt:lpstr>
      <vt:lpstr>Волонтерское движение в Беларуси</vt:lpstr>
      <vt:lpstr>Презентация PowerPoint</vt:lpstr>
      <vt:lpstr>Молодежные инициативы</vt:lpstr>
      <vt:lpstr>Молодежная столица Республики Беларусь</vt:lpstr>
      <vt:lpstr>Содействие в профессиональной ориентации и трудоустройстве молодых людей</vt:lpstr>
      <vt:lpstr>Содействие в профессиональной ориентации и трудоустройстве молодых людей</vt:lpstr>
      <vt:lpstr>Трудовые проекты  студенческих отрядов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Ажар Анна Николаевна</cp:lastModifiedBy>
  <cp:revision>205</cp:revision>
  <cp:lastPrinted>2025-10-08T13:23:23Z</cp:lastPrinted>
  <dcterms:created xsi:type="dcterms:W3CDTF">2025-09-09T13:15:08Z</dcterms:created>
  <dcterms:modified xsi:type="dcterms:W3CDTF">2026-05-18T10:39:07Z</dcterms:modified>
</cp:coreProperties>
</file>