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18"/>
  </p:notesMasterIdLst>
  <p:sldIdLst>
    <p:sldId id="309" r:id="rId2"/>
    <p:sldId id="312" r:id="rId3"/>
    <p:sldId id="313" r:id="rId4"/>
    <p:sldId id="316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27" r:id="rId14"/>
    <p:sldId id="329" r:id="rId15"/>
    <p:sldId id="330" r:id="rId16"/>
    <p:sldId id="33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D1456C-C1E7-4168-BA4C-4D5979AF17DA}">
          <p14:sldIdLst>
            <p14:sldId id="309"/>
            <p14:sldId id="312"/>
            <p14:sldId id="313"/>
            <p14:sldId id="316"/>
            <p14:sldId id="320"/>
            <p14:sldId id="321"/>
            <p14:sldId id="322"/>
            <p14:sldId id="323"/>
            <p14:sldId id="324"/>
            <p14:sldId id="325"/>
            <p14:sldId id="326"/>
            <p14:sldId id="328"/>
            <p14:sldId id="327"/>
            <p14:sldId id="329"/>
            <p14:sldId id="330"/>
            <p14:sldId id="331"/>
          </p14:sldIdLst>
        </p14:section>
        <p14:section name="Раздел без заголовка" id="{AE195A23-590B-4F8B-A8D8-2D8F202272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4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1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6" y="78"/>
      </p:cViewPr>
      <p:guideLst>
        <p:guide orient="horz" pos="2134"/>
        <p:guide pos="380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DEE7D-B6F3-473D-BFB6-0A05CDA8A1D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2DBC8-751E-4216-B293-07ADA0FB1F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49A5A9C-2655-4D6F-9ACA-6F6B9838E96A}" type="datetime1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45B-157F-4F16-94AD-5C6AA8475866}" type="datetime1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A467-DADD-47B9-8171-DD04F0975B6F}" type="datetime1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E56-5823-4721-BEE6-E26125A4364D}" type="datetime1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E24B-EC32-4BCC-96E9-1CB4107D00A9}" type="datetime1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62E8-BE04-4A11-9EFB-7897DBC4D05E}" type="datetime1">
              <a:rPr lang="ru-RU" smtClean="0"/>
              <a:t>12.02.2026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D08B-212E-4952-B118-3CBAF6917CBF}" type="datetime1">
              <a:rPr lang="ru-RU" smtClean="0"/>
              <a:t>12.02.2026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FD93-0E43-4F6E-A709-F88CA18F0B3A}" type="datetime1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DF1E-03B5-48A1-94F3-819E4214E9B4}" type="datetime1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FB09-AB2C-40A6-B457-4813BEEAFEFE}" type="datetime1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ACB4-52BA-40CF-93CB-FC0AFBF195A0}" type="datetime1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9465-BBA5-477D-AC49-9D8685AC30BC}" type="datetime1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25A3-FA60-4BAB-BD3D-A7FA499655DF}" type="datetime1">
              <a:rPr lang="ru-RU" smtClean="0"/>
              <a:t>12.02.2026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6B13-D94B-4372-BD1B-79040117A7B2}" type="datetime1">
              <a:rPr lang="ru-RU" smtClean="0"/>
              <a:t>12.02.2026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CA49-6014-493C-838E-405733533A31}" type="datetime1">
              <a:rPr lang="ru-RU" smtClean="0"/>
              <a:t>12.02.2026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E3F8-8C6F-490A-B036-E511B171F40A}" type="datetime1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15F7-1CCA-4824-BC27-6780C1E09C2A}" type="datetime1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#КОИ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D9AAE-8264-47E7-BE97-BEEBFF5468E2}" type="datetime1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#КОИ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E8C89-C66A-46D4-96FA-A7699A416D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gatk.by/category/meropriyatiya-metodkabine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6m1t89ja1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biblioteka.by/catalog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c5buezqqs7i2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22218" y="5768100"/>
            <a:ext cx="8915423" cy="9144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586095" y="173355"/>
            <a:ext cx="6142355" cy="2279650"/>
            <a:chOff x="8797" y="273"/>
            <a:chExt cx="9673" cy="391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797" y="273"/>
              <a:ext cx="9673" cy="3910"/>
            </a:xfrm>
            <a:prstGeom prst="round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798" y="413"/>
              <a:ext cx="9672" cy="3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НОМИНАЦИЯ </a:t>
              </a:r>
            </a:p>
            <a:p>
              <a:pPr lvl="0" algn="ctr">
                <a:lnSpc>
                  <a:spcPct val="115000"/>
                </a:lnSpc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«</a:t>
              </a:r>
              <a:r>
                <a:rPr lang="en-US" altLang="en-US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Электронный</a:t>
              </a:r>
              <a:r>
                <a:rPr lang="en-US" alt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образовательный</a:t>
              </a:r>
              <a:r>
                <a:rPr lang="en-US" alt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ресурс</a:t>
              </a:r>
              <a:r>
                <a:rPr lang="en-US" alt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профессионального направления</a:t>
              </a: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/>
                  <a:cs typeface="Times New Roman" panose="02020603050405020304" pitchFamily="18" charset="0"/>
                </a:rPr>
                <a:t>»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98558" y="5948301"/>
            <a:ext cx="9779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hlinkClick r:id="rId3"/>
              </a:rPr>
              <a:t>https://mgatk.by/category/meropriyatiya-metodkabinet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0731">
        <p14:reveal/>
      </p:transition>
    </mc:Choice>
    <mc:Fallback xmlns="">
      <p:transition spd="slow" advTm="1073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79095" y="145415"/>
            <a:ext cx="11423015" cy="6522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ctr">
              <a:lnSpc>
                <a:spcPct val="120000"/>
              </a:lnSpc>
              <a:buNone/>
            </a:pP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Оставшаяся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часть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группы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задействована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выполнении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задания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интерактивной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доски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    </a:t>
            </a:r>
          </a:p>
          <a:p>
            <a:pPr indent="0" algn="r">
              <a:lnSpc>
                <a:spcPct val="120000"/>
              </a:lnSpc>
              <a:buNone/>
            </a:pPr>
            <a:r>
              <a:rPr lang="ru-RU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  <a:hlinkClick r:id="rId3" action="ppaction://hlinkfile">
                  <a:extLst>
                    <a:ext uri="{DAF060AB-1E55-43B9-8AAB-6FB025537F2F}">
                      <wpsdc:hlinkUnderline xmlns="" xmlns:wpsdc="http://www.wps.cn/officeDocument/2017/drawingmlCustomData" val="1"/>
                    </a:ext>
                  </a:extLst>
                </a:hlinkClick>
              </a:rPr>
              <a:t>https://learningapps.org/display?v=p6m1t89ja18</a:t>
            </a:r>
            <a:endParaRPr lang="en-US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ctr">
              <a:lnSpc>
                <a:spcPct val="120000"/>
              </a:lnSpc>
              <a:buNone/>
            </a:pPr>
            <a:endParaRPr lang="en-US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ctr">
              <a:lnSpc>
                <a:spcPct val="120000"/>
              </a:lnSpc>
              <a:buNone/>
            </a:pPr>
            <a:endParaRPr lang="en-US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ctr">
              <a:lnSpc>
                <a:spcPct val="120000"/>
              </a:lnSpc>
              <a:buNone/>
            </a:pPr>
            <a:endParaRPr lang="en-US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ctr">
              <a:lnSpc>
                <a:spcPct val="120000"/>
              </a:lnSpc>
              <a:buNone/>
            </a:pPr>
            <a:endParaRPr lang="en-US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ctr">
              <a:lnSpc>
                <a:spcPct val="120000"/>
              </a:lnSpc>
              <a:buNone/>
            </a:pPr>
            <a:endParaRPr lang="en-US" altLang="ru-RU" sz="2700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ctr">
              <a:lnSpc>
                <a:spcPct val="120000"/>
              </a:lnSpc>
              <a:buNone/>
            </a:pPr>
            <a:endParaRPr lang="en-US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результате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группа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включена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мыслительную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деятельность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готова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восприятию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нового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материала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Степень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самостоятельности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таком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виде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деятельности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может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быть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либо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полной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либо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частичной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83" y="1174974"/>
            <a:ext cx="3600450" cy="20256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rcRect l="8297" t="31963" r="42286" b="20556"/>
          <a:stretch>
            <a:fillRect/>
          </a:stretch>
        </p:blipFill>
        <p:spPr>
          <a:xfrm>
            <a:off x="4329112" y="1772995"/>
            <a:ext cx="3522980" cy="190436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rcRect l="8344" t="32259" r="42073" b="20704"/>
          <a:stretch>
            <a:fillRect/>
          </a:stretch>
        </p:blipFill>
        <p:spPr>
          <a:xfrm>
            <a:off x="8106971" y="2439352"/>
            <a:ext cx="3624580" cy="193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05740" y="145415"/>
            <a:ext cx="11681614" cy="6522085"/>
            <a:chOff x="324" y="229"/>
            <a:chExt cx="18396" cy="10271"/>
          </a:xfrm>
        </p:grpSpPr>
        <p:sp>
          <p:nvSpPr>
            <p:cNvPr id="4" name="Текстовое поле 3"/>
            <p:cNvSpPr txBox="1"/>
            <p:nvPr/>
          </p:nvSpPr>
          <p:spPr>
            <a:xfrm>
              <a:off x="597" y="229"/>
              <a:ext cx="17989" cy="1027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indent="0" algn="just">
                <a:lnSpc>
                  <a:spcPct val="120000"/>
                </a:lnSpc>
                <a:buNone/>
              </a:pPr>
              <a:r>
                <a:rPr lang="ru-RU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   </a:t>
              </a:r>
              <a:r>
                <a:rPr lang="en-US" altLang="en-US" sz="2700" b="1" dirty="0" err="1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Изложение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учебного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материала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ru-RU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может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сопровождат</a:t>
              </a:r>
              <a:r>
                <a:rPr lang="ru-RU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ь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ся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учебной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тематической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презентацией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,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в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которой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ru-RU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возможно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применен</a:t>
              </a:r>
              <a:r>
                <a:rPr lang="ru-RU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ие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разнообразн</a:t>
              </a:r>
              <a:r>
                <a:rPr lang="ru-RU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ого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демонстрационн</a:t>
              </a:r>
              <a:r>
                <a:rPr lang="ru-RU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ого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материл</a:t>
              </a:r>
              <a:r>
                <a:rPr lang="ru-RU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а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(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иллюстрации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,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графики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,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таблицы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,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анимированные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рисунки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,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имеющие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звуковое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сопровождение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,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видеофрагменты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и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т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.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д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.),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что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позволяет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чередовать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разнообразные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методические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 </a:t>
              </a:r>
              <a:r>
                <a:rPr lang="en-US" altLang="en-US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приемы</a:t>
              </a:r>
              <a:r>
                <a:rPr lang="en-US" altLang="ru-RU" sz="2700" b="1" dirty="0">
                  <a:solidFill>
                    <a:schemeClr val="tx2">
                      <a:lumMod val="50000"/>
                    </a:schemeClr>
                  </a:solidFill>
                  <a:sym typeface="+mn-ea"/>
                </a:rPr>
                <a:t>.   </a:t>
              </a:r>
            </a:p>
            <a:p>
              <a:pPr indent="0" algn="ctr">
                <a:lnSpc>
                  <a:spcPct val="120000"/>
                </a:lnSpc>
                <a:buNone/>
              </a:pPr>
              <a:endPara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endParaRPr>
            </a:p>
          </p:txBody>
        </p:sp>
        <p:pic>
          <p:nvPicPr>
            <p:cNvPr id="2" name="Изображение 1"/>
            <p:cNvPicPr>
              <a:picLocks noChangeAspect="1"/>
            </p:cNvPicPr>
            <p:nvPr/>
          </p:nvPicPr>
          <p:blipFill>
            <a:blip r:embed="rId3"/>
            <a:srcRect l="1828" t="16148" r="80958" b="66370"/>
            <a:stretch>
              <a:fillRect/>
            </a:stretch>
          </p:blipFill>
          <p:spPr>
            <a:xfrm>
              <a:off x="324" y="5521"/>
              <a:ext cx="4466" cy="2551"/>
            </a:xfrm>
            <a:prstGeom prst="rect">
              <a:avLst/>
            </a:prstGeom>
          </p:spPr>
        </p:pic>
        <p:pic>
          <p:nvPicPr>
            <p:cNvPr id="3" name="Изображение 2"/>
            <p:cNvPicPr>
              <a:picLocks noChangeAspect="1"/>
            </p:cNvPicPr>
            <p:nvPr/>
          </p:nvPicPr>
          <p:blipFill>
            <a:blip r:embed="rId3"/>
            <a:srcRect l="20828" t="16417" r="62406" b="66769"/>
            <a:stretch>
              <a:fillRect/>
            </a:stretch>
          </p:blipFill>
          <p:spPr>
            <a:xfrm>
              <a:off x="4913" y="6093"/>
              <a:ext cx="4522" cy="2551"/>
            </a:xfrm>
            <a:prstGeom prst="rect">
              <a:avLst/>
            </a:prstGeom>
          </p:spPr>
        </p:pic>
        <p:pic>
          <p:nvPicPr>
            <p:cNvPr id="5" name="Изображение 4"/>
            <p:cNvPicPr>
              <a:picLocks noChangeAspect="1"/>
            </p:cNvPicPr>
            <p:nvPr/>
          </p:nvPicPr>
          <p:blipFill>
            <a:blip r:embed="rId3"/>
            <a:srcRect l="58453" t="16815" r="24932" b="66500"/>
            <a:stretch>
              <a:fillRect/>
            </a:stretch>
          </p:blipFill>
          <p:spPr>
            <a:xfrm>
              <a:off x="14204" y="7480"/>
              <a:ext cx="4516" cy="2551"/>
            </a:xfrm>
            <a:prstGeom prst="rect">
              <a:avLst/>
            </a:prstGeom>
          </p:spPr>
        </p:pic>
        <p:pic>
          <p:nvPicPr>
            <p:cNvPr id="6" name="Изображение 5"/>
            <p:cNvPicPr>
              <a:picLocks noChangeAspect="1"/>
            </p:cNvPicPr>
            <p:nvPr/>
          </p:nvPicPr>
          <p:blipFill>
            <a:blip r:embed="rId3"/>
            <a:srcRect l="39750" t="16815" r="43781" b="66500"/>
            <a:stretch>
              <a:fillRect/>
            </a:stretch>
          </p:blipFill>
          <p:spPr>
            <a:xfrm>
              <a:off x="9558" y="6782"/>
              <a:ext cx="4477" cy="25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79095" y="145415"/>
            <a:ext cx="11423015" cy="6522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ctr">
              <a:lnSpc>
                <a:spcPct val="120000"/>
              </a:lnSpc>
              <a:buNone/>
            </a:pP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личных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кабинетах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базе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сайта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Online Test Pad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разделе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«Система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Дистанционного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Обучения»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уча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ю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щиеся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имеют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доступ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теоретической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информации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изучаемым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темам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дополняющим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теоретический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материал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занятий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методическим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рекомендациям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для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выполнения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практических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работ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ссылкам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тематические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презентации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также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тестовым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заданиям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</a:p>
          <a:p>
            <a:pPr indent="0" algn="ctr">
              <a:lnSpc>
                <a:spcPct val="120000"/>
              </a:lnSpc>
              <a:buNone/>
            </a:pPr>
            <a:endParaRPr lang="ru-RU" altLang="en-US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ctr">
              <a:lnSpc>
                <a:spcPct val="120000"/>
              </a:lnSpc>
              <a:buNone/>
            </a:pPr>
            <a:endParaRPr lang="en-US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 l="9964" t="16676" r="45542" b="14472"/>
          <a:stretch>
            <a:fillRect/>
          </a:stretch>
        </p:blipFill>
        <p:spPr>
          <a:xfrm>
            <a:off x="523875" y="3469640"/>
            <a:ext cx="4318000" cy="291655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4"/>
          <a:srcRect l="26625" t="20537" r="52119" b="34500"/>
          <a:stretch>
            <a:fillRect/>
          </a:stretch>
        </p:blipFill>
        <p:spPr>
          <a:xfrm>
            <a:off x="8435975" y="3366135"/>
            <a:ext cx="2537460" cy="302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79095" y="145415"/>
            <a:ext cx="11423015" cy="6522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ctr">
              <a:lnSpc>
                <a:spcPct val="120000"/>
              </a:lnSpc>
              <a:buNone/>
            </a:pPr>
            <a:endParaRPr lang="ru-RU" altLang="en-US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 Обучающиеся имеют доступ к электронной библиотечной системе РИПО (</a:t>
            </a: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sym typeface="+mn-ea"/>
                <a:hlinkClick r:id="rId3" action="ppaction://hlinkfile">
                  <a:extLst>
                    <a:ext uri="{DAF060AB-1E55-43B9-8AAB-6FB025537F2F}">
                      <wpsdc:hlinkUnderline xmlns="" xmlns:wpsdc="http://www.wps.cn/officeDocument/2017/drawingmlCustomData" val="1"/>
                    </a:ext>
                  </a:extLst>
                </a:hlinkClick>
              </a:rPr>
              <a:t>https</a:t>
            </a: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sym typeface="+mn-ea"/>
                <a:hlinkClick r:id="rId3" action="ppaction://hlinkfile">
                  <a:extLst>
                    <a:ext uri="{DAF060AB-1E55-43B9-8AAB-6FB025537F2F}">
                      <wpsdc:hlinkUnderline xmlns="" xmlns:wpsdc="http://www.wps.cn/officeDocument/2017/drawingmlCustomData" val="1"/>
                    </a:ext>
                  </a:extLst>
                </a:hlinkClick>
              </a:rPr>
              <a:t>://</a:t>
            </a: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sym typeface="+mn-ea"/>
                <a:hlinkClick r:id="rId3" action="ppaction://hlinkfile">
                  <a:extLst>
                    <a:ext uri="{DAF060AB-1E55-43B9-8AAB-6FB025537F2F}">
                      <wpsdc:hlinkUnderline xmlns="" xmlns:wpsdc="http://www.wps.cn/officeDocument/2017/drawingmlCustomData" val="1"/>
                    </a:ext>
                  </a:extLst>
                </a:hlinkClick>
              </a:rPr>
              <a:t>profbiblioteka.by/catalogs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  <a:hlinkClick r:id="rId3" action="ppaction://hlinkfile">
                  <a:extLst>
                    <a:ext uri="{DAF060AB-1E55-43B9-8AAB-6FB025537F2F}">
                      <wpsdc:hlinkUnderline xmlns=""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), что позволяет использовать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необходимые издания для более углубленной самостоятельной подготовки, а также на основе имеющегося материала с помощью ИИ генерировать конспекты учебных занятий, готовить тематические выступления в ходе проведения мероприятий недели цикловой комиссии.</a:t>
            </a:r>
            <a:endParaRPr lang="en-US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ru-RU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Методически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грамотная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подача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материала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компьютерной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программе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способствует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успешному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формированию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личностных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компетенций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обучающихся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изучении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различных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предмета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>
            <a:hlinkClick r:id="rId3" action="ppaction://hlinkfile"/>
          </p:cNvPr>
          <p:cNvSpPr txBox="1"/>
          <p:nvPr/>
        </p:nvSpPr>
        <p:spPr>
          <a:xfrm>
            <a:off x="406256" y="127308"/>
            <a:ext cx="11423015" cy="6522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 На этапе закрепления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полученных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знаний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обучающиеся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выполняют тестовые задания. Информацию (напоминание) о необходимости выполнения заданий, помимо информации  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личных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кабинетах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сайта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Online Test Pad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обучающиеся получают посредством мессенджеров  (электронной почты, </a:t>
            </a:r>
            <a:r>
              <a:rPr 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sms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-оповещений) </a:t>
            </a:r>
          </a:p>
          <a:p>
            <a:pPr indent="0" algn="r">
              <a:lnSpc>
                <a:spcPct val="120000"/>
              </a:lnSpc>
              <a:buNone/>
            </a:pPr>
            <a:endParaRPr lang="en-US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r">
              <a:lnSpc>
                <a:spcPct val="120000"/>
              </a:lnSpc>
              <a:buNone/>
            </a:pPr>
            <a:endParaRPr lang="en-US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r">
              <a:lnSpc>
                <a:spcPct val="120000"/>
              </a:lnSpc>
              <a:buNone/>
            </a:pPr>
            <a:r>
              <a:rPr lang="ru-RU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  <a:hlinkClick r:id="rId3" action="ppaction://hlinkfile"/>
              </a:rPr>
              <a:t>https://onlinetestpad.com/c5buezqqs7i2y</a:t>
            </a:r>
            <a:r>
              <a:rPr lang="ru-RU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    </a:t>
            </a:r>
          </a:p>
        </p:txBody>
      </p:sp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4"/>
          <a:srcRect l="26375" t="38491" r="39151" b="18760"/>
          <a:stretch>
            <a:fillRect/>
          </a:stretch>
        </p:blipFill>
        <p:spPr>
          <a:xfrm>
            <a:off x="1047750" y="3429000"/>
            <a:ext cx="4296410" cy="299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97202" y="335915"/>
            <a:ext cx="11423015" cy="6522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ru-RU" sz="27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Внедрение электронных образовательных ресурсов в современный образовательный процесс помогает осуществить более качественную подготовку обучающихся.</a:t>
            </a:r>
          </a:p>
          <a:p>
            <a:pPr algn="just"/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Ресурс может быть использован не только в проведении учебных занятий, но и при организации кружковой работы,  факультативов, а также в проведении работы с высокомотивированными обучающимися.</a:t>
            </a:r>
          </a:p>
        </p:txBody>
      </p:sp>
      <p:pic>
        <p:nvPicPr>
          <p:cNvPr id="2" name="Изображение 1" descr="изображение_viber_2025-05-22_13-11-21-952"/>
          <p:cNvPicPr>
            <a:picLocks noChangeAspect="1"/>
          </p:cNvPicPr>
          <p:nvPr/>
        </p:nvPicPr>
        <p:blipFill>
          <a:blip r:embed="rId3"/>
          <a:srcRect t="23907" b="19731"/>
          <a:stretch>
            <a:fillRect/>
          </a:stretch>
        </p:blipFill>
        <p:spPr>
          <a:xfrm>
            <a:off x="8990965" y="3096895"/>
            <a:ext cx="2504440" cy="3056890"/>
          </a:xfrm>
          <a:prstGeom prst="rect">
            <a:avLst/>
          </a:prstGeom>
        </p:spPr>
      </p:pic>
      <p:pic>
        <p:nvPicPr>
          <p:cNvPr id="3" name="Изображение 2" descr="изображение_viber_2025-05-22_13-11-21-670"/>
          <p:cNvPicPr>
            <a:picLocks noChangeAspect="1"/>
          </p:cNvPicPr>
          <p:nvPr/>
        </p:nvPicPr>
        <p:blipFill>
          <a:blip r:embed="rId4"/>
          <a:srcRect t="29389" r="15397" b="25444"/>
          <a:stretch>
            <a:fillRect/>
          </a:stretch>
        </p:blipFill>
        <p:spPr>
          <a:xfrm>
            <a:off x="5768340" y="3429000"/>
            <a:ext cx="2679700" cy="3097530"/>
          </a:xfrm>
          <a:prstGeom prst="rect">
            <a:avLst/>
          </a:prstGeom>
        </p:spPr>
      </p:pic>
      <p:pic>
        <p:nvPicPr>
          <p:cNvPr id="5" name="Изображение 4" descr="изображение_viber_2025-05-22_13-11-21-723"/>
          <p:cNvPicPr>
            <a:picLocks noChangeAspect="1"/>
          </p:cNvPicPr>
          <p:nvPr/>
        </p:nvPicPr>
        <p:blipFill>
          <a:blip r:embed="rId5"/>
          <a:srcRect r="12476"/>
          <a:stretch>
            <a:fillRect/>
          </a:stretch>
        </p:blipFill>
        <p:spPr>
          <a:xfrm>
            <a:off x="692785" y="3684905"/>
            <a:ext cx="4423410" cy="2333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79095" y="145415"/>
            <a:ext cx="11423015" cy="6522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Так в 2025 году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была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организована и проведена дистанционная олимпиада (с международным участием)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среди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обучающихся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учреждения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образования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«Марьиногорский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государственный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ордена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«Знак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Почета»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аграрно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-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технический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колледж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имени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Лобанка»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образовательных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учреждений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Российской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Федерации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предметам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модуля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«Общетехнический»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	</a:t>
            </a:r>
          </a:p>
        </p:txBody>
      </p:sp>
      <p:pic>
        <p:nvPicPr>
          <p:cNvPr id="3" name="Изображение 2" descr="изображение_viber_2026-02-10_11-39-34-8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145" y="2679700"/>
            <a:ext cx="3207854" cy="2268000"/>
          </a:xfrm>
          <a:prstGeom prst="rect">
            <a:avLst/>
          </a:prstGeom>
        </p:spPr>
      </p:pic>
      <p:pic>
        <p:nvPicPr>
          <p:cNvPr id="2" name="Изображение 1" descr="изображение_viber_2026-02-10_11-38-31-9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380" y="4504690"/>
            <a:ext cx="3208133" cy="2268000"/>
          </a:xfrm>
          <a:prstGeom prst="rect">
            <a:avLst/>
          </a:prstGeom>
        </p:spPr>
      </p:pic>
      <p:pic>
        <p:nvPicPr>
          <p:cNvPr id="9" name="Изображение 8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300" y="3429000"/>
            <a:ext cx="3207960" cy="2268000"/>
          </a:xfrm>
          <a:prstGeom prst="rect">
            <a:avLst/>
          </a:prstGeom>
        </p:spPr>
      </p:pic>
      <p:pic>
        <p:nvPicPr>
          <p:cNvPr id="7" name="Изображение 6" descr="изображение_viber_2026-02-10_11-39-03-4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" y="4504690"/>
            <a:ext cx="3208170" cy="226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1277938" y="618518"/>
            <a:ext cx="9874250" cy="117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Учреждение образования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«Марь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ин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огорский государственный ордена «Знак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почета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аграрно-технический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колледж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имени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В.Е. Лобанка»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6985" y="4165600"/>
            <a:ext cx="9690098" cy="1900237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Автор:</a:t>
            </a:r>
          </a:p>
          <a:p>
            <a:pPr marL="0" indent="0" algn="r">
              <a:buNone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Вершаль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Ольга Васильевна, 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преподаватель высшей 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квалификационной категории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66800" y="2690336"/>
            <a:ext cx="91708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Использование электронных образовательных ресурсов на учебных занятиях 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по учебному предмету «Эксплуатационные материалы»</a:t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668655" y="203200"/>
            <a:ext cx="10854690" cy="63353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ctr" fontAlgn="auto">
              <a:lnSpc>
                <a:spcPts val="3000"/>
              </a:lnSpc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Актуальность темы:</a:t>
            </a:r>
          </a:p>
          <a:p>
            <a:pPr indent="0" algn="ctr" fontAlgn="auto">
              <a:lnSpc>
                <a:spcPts val="3000"/>
              </a:lnSpc>
              <a:buNone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 indent="457200" algn="just" fontAlgn="auto">
              <a:lnSpc>
                <a:spcPts val="3500"/>
              </a:lnSpc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Практика использования ЭОР на примере учебного предмета «</a:t>
            </a:r>
            <a:r>
              <a:rPr lang="ru-RU" sz="2800" b="1">
                <a:solidFill>
                  <a:schemeClr val="tx2">
                    <a:lumMod val="50000"/>
                  </a:schemeClr>
                </a:solidFill>
                <a:sym typeface="+mn-ea"/>
              </a:rPr>
              <a:t>Эксплуатационные материалы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», показывает, что в процессе изучения учебного материала электронный образовательный ресурс позволяет:</a:t>
            </a:r>
          </a:p>
          <a:p>
            <a:pPr indent="457200" algn="just" fontAlgn="auto">
              <a:lnSpc>
                <a:spcPts val="3500"/>
              </a:lnSpc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оптимизировать образовательный процесс, </a:t>
            </a:r>
          </a:p>
          <a:p>
            <a:pPr indent="457200" algn="just" fontAlgn="auto">
              <a:lnSpc>
                <a:spcPts val="3500"/>
              </a:lnSpc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повысить  интерес  обучающихся к изучению предмета,</a:t>
            </a:r>
          </a:p>
          <a:p>
            <a:pPr indent="457200" algn="just" fontAlgn="auto">
              <a:lnSpc>
                <a:spcPts val="3500"/>
              </a:lnSpc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повысить темп учебного занятия,</a:t>
            </a:r>
          </a:p>
          <a:p>
            <a:pPr indent="457200" algn="just" fontAlgn="auto">
              <a:lnSpc>
                <a:spcPts val="3500"/>
              </a:lnSpc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систематизировать образовательные источники: электронные библиотечные системы, технологии искусственного интеллекта, мультимедийные  презентации, видеоматериалы, а также тестовые задания по  изучаемым темам на этапе входного контроля, при изложении нового материала и на этапе закрепления знаний.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endParaRPr lang="ru-RU" altLang="en-US" sz="3200" b="1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069340" y="648111"/>
            <a:ext cx="98012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800" dirty="0">
                <a:solidFill>
                  <a:schemeClr val="tx2">
                    <a:lumMod val="50000"/>
                  </a:schemeClr>
                </a:solidFill>
                <a:sym typeface="+mn-ea"/>
              </a:rPr>
              <a:t>Цели работы:</a:t>
            </a:r>
            <a:endParaRPr lang="ru-RU" altLang="en-US" sz="48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83397" y="2128632"/>
            <a:ext cx="11506835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ru-RU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повышение интереса обучающихся к изучению учебного предмета «Эксплуатационные материалы»;</a:t>
            </a:r>
          </a:p>
          <a:p>
            <a:pPr indent="0" algn="just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создание условий для осознания необходимости получения знаний, требуемых для будущей профессиональной деятельности; 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buNone/>
            </a:pP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повышени</a:t>
            </a:r>
            <a:r>
              <a:rPr lang="ru-RU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е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эффективности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усвоения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материала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посредством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использования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электронных образовательных ресурсов.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136201" y="621216"/>
            <a:ext cx="98012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800" dirty="0">
                <a:solidFill>
                  <a:schemeClr val="tx2">
                    <a:lumMod val="50000"/>
                  </a:schemeClr>
                </a:solidFill>
                <a:sym typeface="+mn-ea"/>
              </a:rPr>
              <a:t>Задачи работы:</a:t>
            </a:r>
            <a:r>
              <a:rPr lang="ru-RU" sz="48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sym typeface="+mn-ea"/>
              </a:rPr>
              <a:t> </a:t>
            </a:r>
            <a:endParaRPr lang="ru-RU" altLang="en-US" sz="48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25307" y="1949338"/>
            <a:ext cx="11423015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раскрыть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сущность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процесса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повышения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эффективности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усвоения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материала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ru-RU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уча</a:t>
            </a:r>
            <a:r>
              <a:rPr lang="ru-RU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ю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щимися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процессе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изучения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предмета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«</a:t>
            </a:r>
            <a:r>
              <a:rPr lang="ru-RU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Эксплуатационные материалы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»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;</a:t>
            </a:r>
          </a:p>
          <a:p>
            <a:pPr indent="0" algn="just">
              <a:buNone/>
            </a:pP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определить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возможности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применения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информационно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-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компьютерных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технологий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процессе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изучения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предмета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«</a:t>
            </a:r>
            <a:r>
              <a:rPr lang="ru-RU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Эксплуатационные материалы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»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; 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algn="just"/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разработать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методическое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обеспечение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процесса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способствующее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эффективному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усвоению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материала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уча</a:t>
            </a:r>
            <a:r>
              <a:rPr lang="ru-RU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ю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щимися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процессе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изучения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предмета</a:t>
            </a:r>
            <a:r>
              <a:rPr lang="en-US" altLang="ru-RU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«</a:t>
            </a:r>
            <a:r>
              <a:rPr lang="ru-RU" altLang="en-US" sz="28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Эксплуатационные материалы</a:t>
            </a:r>
            <a:r>
              <a:rPr lang="en-US" altLang="en-US" sz="2800" dirty="0">
                <a:sym typeface="+mn-ea"/>
              </a:rPr>
              <a:t>»</a:t>
            </a:r>
            <a:r>
              <a:rPr lang="ru-RU" altLang="ru-RU" sz="2800" dirty="0">
                <a:sym typeface="+mn-ea"/>
              </a:rPr>
              <a:t>.</a:t>
            </a:r>
            <a:endParaRPr lang="en-US" altLang="ru-RU" sz="2800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70130" y="835697"/>
            <a:ext cx="11423015" cy="6522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>
              <a:buNone/>
            </a:pP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    Современные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технологии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области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образования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включа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ю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набор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инновационных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решений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таких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как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образовательные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информационные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системы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возможностью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тестирования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обучающихся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технологии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визуализации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удаленного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доступа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образовательным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ресурсам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дополненной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виртуальной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реальности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устройства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приложения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отслеживающие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активность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обучающегося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накапливающие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анализирующие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данные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нем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 </a:t>
            </a:r>
            <a:endParaRPr lang="ru-RU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buNone/>
            </a:pP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   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Такие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технологии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позволяют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учитывать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потребность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обучающегося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создавать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персонализированные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«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образовательные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траектории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»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также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масштабировать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необходимые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знания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визуализировать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детализировать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образовательный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процесс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79095" y="145415"/>
            <a:ext cx="11423015" cy="6522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ctr">
              <a:lnSpc>
                <a:spcPct val="120000"/>
              </a:lnSpc>
              <a:buNone/>
            </a:pPr>
            <a:endParaRPr lang="en-US" altLang="en-US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ctr">
              <a:lnSpc>
                <a:spcPct val="120000"/>
              </a:lnSpc>
              <a:buNone/>
            </a:pPr>
            <a:endParaRPr lang="en-US" altLang="en-US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   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Проектирование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занятий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начина</a:t>
            </a:r>
            <a:r>
              <a:rPr lang="ru-RU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ется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составления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плана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изучения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темы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котором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использование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средств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ИКТ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оптимально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распределя</a:t>
            </a:r>
            <a:r>
              <a:rPr lang="ru-RU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ется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всем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этапам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занятия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 </a:t>
            </a:r>
            <a:endParaRPr lang="ru-RU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При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этом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обязательно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учитыва</a:t>
            </a:r>
            <a:r>
              <a:rPr lang="ru-RU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тся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следующее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: </a:t>
            </a:r>
            <a:endParaRPr lang="ru-RU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содержание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изучаемого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материала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; </a:t>
            </a:r>
            <a:endParaRPr lang="ru-RU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наличие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компьютерных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средств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; </a:t>
            </a:r>
            <a:endParaRPr lang="ru-RU" altLang="ru-RU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необходимость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чередования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различных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типов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компьютерных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средств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;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классические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требования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занятию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79095" y="145415"/>
            <a:ext cx="11423015" cy="6522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ctr">
              <a:lnSpc>
                <a:spcPct val="120000"/>
              </a:lnSpc>
              <a:buNone/>
            </a:pPr>
            <a:endParaRPr lang="en-US" altLang="en-US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ctr">
              <a:lnSpc>
                <a:spcPct val="120000"/>
              </a:lnSpc>
              <a:buNone/>
            </a:pPr>
            <a:endParaRPr lang="en-US" altLang="en-US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   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Для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конкретного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занятия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составля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ется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временн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ая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структур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отбира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ются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наиболее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эффективные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средства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рассматрива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ется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целесообразность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применения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сравнении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традиционными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средствами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 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  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Отобранные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материалы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оцениваю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времени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так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как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продолжительность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должна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превышать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санитарные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нормы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недостатке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компьютерного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иллюстрированного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или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программного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материала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прово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дится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поиск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Интернете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После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из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найденных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материалов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составля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ется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тематическ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ая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ая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презентаци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теме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занятия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79095" y="145415"/>
            <a:ext cx="11423015" cy="6522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ctr">
              <a:lnSpc>
                <a:spcPct val="120000"/>
              </a:lnSpc>
              <a:buNone/>
            </a:pPr>
            <a:endParaRPr lang="en-US" altLang="en-US" sz="27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 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При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повторении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материала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начале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учебного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занятия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часть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уча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ю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щихся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проходят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тестирование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программе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TestKit.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его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окончании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ru-RU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об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уча</a:t>
            </a:r>
            <a:r>
              <a:rPr lang="ru-RU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ю</a:t>
            </a:r>
            <a:r>
              <a:rPr lang="en-US" altLang="en-US" sz="2700" b="1" dirty="0" err="1">
                <a:solidFill>
                  <a:schemeClr val="tx2">
                    <a:lumMod val="50000"/>
                  </a:schemeClr>
                </a:solidFill>
                <a:sym typeface="+mn-ea"/>
              </a:rPr>
              <a:t>щиеся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сразу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видят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количество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правильных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ответов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набранных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баллов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отметку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по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итогу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тестирования</a:t>
            </a:r>
            <a:r>
              <a:rPr lang="en-US" altLang="ru-RU" sz="27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3" t="16748" r="3320" b="12207"/>
          <a:stretch>
            <a:fillRect/>
          </a:stretch>
        </p:blipFill>
        <p:spPr bwMode="auto">
          <a:xfrm>
            <a:off x="9182428" y="4077982"/>
            <a:ext cx="2930889" cy="22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rcRect l="20698" t="18898" r="26547" b="10611"/>
          <a:stretch>
            <a:fillRect/>
          </a:stretch>
        </p:blipFill>
        <p:spPr>
          <a:xfrm>
            <a:off x="139065" y="2751455"/>
            <a:ext cx="2950489" cy="22176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rcRect l="20615" t="18602" r="26297" b="10463"/>
          <a:stretch>
            <a:fillRect/>
          </a:stretch>
        </p:blipFill>
        <p:spPr>
          <a:xfrm>
            <a:off x="3145155" y="3067050"/>
            <a:ext cx="2950528" cy="22176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/>
          <a:srcRect l="20865" t="18898" r="26464" b="10611"/>
          <a:stretch>
            <a:fillRect/>
          </a:stretch>
        </p:blipFill>
        <p:spPr>
          <a:xfrm>
            <a:off x="6172200" y="3513455"/>
            <a:ext cx="2945828" cy="221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002060"/>
      </a:hlink>
      <a:folHlink>
        <a:srgbClr val="FFFFFF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870</Words>
  <Application>Microsoft Office PowerPoint</Application>
  <PresentationFormat>Широкоэкранный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Конвекция и  тепловое излучение</dc:title>
  <dc:creator>Admin</dc:creator>
  <cp:lastModifiedBy>Преподаватель</cp:lastModifiedBy>
  <cp:revision>88</cp:revision>
  <dcterms:created xsi:type="dcterms:W3CDTF">2017-11-24T12:37:00Z</dcterms:created>
  <dcterms:modified xsi:type="dcterms:W3CDTF">2026-02-12T04:58:01Z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742DE6FDF75543F6B6595A5DCC93B39A_13</vt:lpwstr>
  </property>
  <property fmtid="{D5CDD505-2E9C-101B-9397-08002B2CF9AE}" pid="3" name="KSOProductBuildVer">
    <vt:lpwstr>1049-12.2.0.23196</vt:lpwstr>
  </property>
</Properties>
</file>