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olors12.xml" ContentType="application/vnd.ms-office.chartcolorstyl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449" r:id="rId3"/>
    <p:sldId id="450" r:id="rId4"/>
    <p:sldId id="451" r:id="rId5"/>
    <p:sldId id="452" r:id="rId6"/>
    <p:sldId id="453" r:id="rId7"/>
    <p:sldId id="364" r:id="rId8"/>
    <p:sldId id="428" r:id="rId9"/>
    <p:sldId id="316" r:id="rId10"/>
    <p:sldId id="448" r:id="rId11"/>
    <p:sldId id="455" r:id="rId12"/>
    <p:sldId id="409" r:id="rId13"/>
    <p:sldId id="406" r:id="rId14"/>
    <p:sldId id="429" r:id="rId15"/>
    <p:sldId id="370" r:id="rId16"/>
    <p:sldId id="398" r:id="rId17"/>
    <p:sldId id="371" r:id="rId18"/>
    <p:sldId id="430" r:id="rId19"/>
    <p:sldId id="339" r:id="rId20"/>
    <p:sldId id="432" r:id="rId21"/>
    <p:sldId id="420" r:id="rId22"/>
    <p:sldId id="413" r:id="rId23"/>
    <p:sldId id="411" r:id="rId24"/>
    <p:sldId id="421" r:id="rId25"/>
    <p:sldId id="443" r:id="rId26"/>
    <p:sldId id="415" r:id="rId27"/>
    <p:sldId id="434" r:id="rId28"/>
    <p:sldId id="423" r:id="rId29"/>
    <p:sldId id="387" r:id="rId30"/>
    <p:sldId id="374" r:id="rId31"/>
    <p:sldId id="435" r:id="rId32"/>
    <p:sldId id="425" r:id="rId33"/>
    <p:sldId id="376" r:id="rId34"/>
    <p:sldId id="404" r:id="rId35"/>
    <p:sldId id="445" r:id="rId36"/>
    <p:sldId id="392" r:id="rId3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A7E1428-733D-42C9-AB84-69F34A5FA254}">
          <p14:sldIdLst>
            <p14:sldId id="449"/>
            <p14:sldId id="450"/>
            <p14:sldId id="451"/>
            <p14:sldId id="452"/>
            <p14:sldId id="453"/>
            <p14:sldId id="364"/>
            <p14:sldId id="428"/>
            <p14:sldId id="316"/>
            <p14:sldId id="448"/>
            <p14:sldId id="455"/>
            <p14:sldId id="409"/>
            <p14:sldId id="406"/>
            <p14:sldId id="429"/>
            <p14:sldId id="370"/>
            <p14:sldId id="398"/>
            <p14:sldId id="371"/>
            <p14:sldId id="430"/>
            <p14:sldId id="339"/>
            <p14:sldId id="432"/>
            <p14:sldId id="420"/>
            <p14:sldId id="413"/>
            <p14:sldId id="411"/>
            <p14:sldId id="421"/>
            <p14:sldId id="443"/>
            <p14:sldId id="415"/>
            <p14:sldId id="434"/>
            <p14:sldId id="423"/>
            <p14:sldId id="387"/>
            <p14:sldId id="374"/>
            <p14:sldId id="435"/>
            <p14:sldId id="425"/>
            <p14:sldId id="376"/>
            <p14:sldId id="404"/>
            <p14:sldId id="445"/>
            <p14:sldId id="3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8785" autoAdjust="0"/>
  </p:normalViewPr>
  <p:slideViewPr>
    <p:cSldViewPr>
      <p:cViewPr varScale="1">
        <p:scale>
          <a:sx n="155" d="100"/>
          <a:sy n="155" d="100"/>
        </p:scale>
        <p:origin x="-35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83"/>
          <c:y val="2.389135640824498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2668544074813"/>
          <c:y val="0.15959075121345176"/>
          <c:w val="0.87134521285074651"/>
          <c:h val="0.6198575209369264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Лист1!$A$1:$F$1</c:f>
              <c:strCache>
                <c:ptCount val="6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Лист1!$A$2:$F$2</c:f>
              <c:numCache>
                <c:formatCode>General</c:formatCode>
                <c:ptCount val="6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/>
        <c:gapWidth val="219"/>
        <c:overlap val="-27"/>
        <c:axId val="127269888"/>
        <c:axId val="127270272"/>
      </c:barChart>
      <c:catAx>
        <c:axId val="127269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270272"/>
        <c:crosses val="autoZero"/>
        <c:auto val="1"/>
        <c:lblAlgn val="ctr"/>
        <c:lblOffset val="100"/>
      </c:catAx>
      <c:valAx>
        <c:axId val="1272702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726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baseline="0" dirty="0" smtClean="0">
                <a:solidFill>
                  <a:schemeClr val="tx1"/>
                </a:solidFill>
                <a:effectLst/>
              </a:rPr>
              <a:t>Общая заболеваемость хроническим алкоголизмом, на 100 тыс. населения</a:t>
            </a:r>
            <a:endParaRPr lang="ru-RU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27697848387221"/>
          <c:y val="3.669014942697004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167967448061334"/>
          <c:y val="0.24748073743017346"/>
          <c:w val="0.85716749064918762"/>
          <c:h val="0.6517480465266605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Лист1!$A$1:$B$1</c:f>
              <c:strCache>
                <c:ptCount val="2"/>
                <c:pt idx="0">
                  <c:v>2016</c:v>
                </c:pt>
                <c:pt idx="1">
                  <c:v>2020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1804.1</c:v>
                </c:pt>
                <c:pt idx="1">
                  <c:v>1661.3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7-46A2-A7C4-1B1AA4474132}"/>
            </c:ext>
          </c:extLst>
        </c:ser>
        <c:dLbls/>
        <c:gapWidth val="219"/>
        <c:overlap val="-27"/>
        <c:axId val="223061888"/>
        <c:axId val="223063424"/>
      </c:barChart>
      <c:catAx>
        <c:axId val="223061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063424"/>
        <c:crosses val="autoZero"/>
        <c:auto val="1"/>
        <c:lblAlgn val="ctr"/>
        <c:lblOffset val="100"/>
      </c:catAx>
      <c:valAx>
        <c:axId val="223063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230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4957187553879718E-2"/>
          <c:y val="3.232249556812529E-2"/>
          <c:w val="0.89574041022979489"/>
          <c:h val="0.51088154287766363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1.4054120092566603E-3"/>
                  <c:y val="-1.257492974871924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3982E-3"/>
                  <c:y val="8.393022993308556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57E-3"/>
                  <c:y val="-2.514985949743846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89E-3"/>
                  <c:y val="2.30046903001115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89E-3"/>
                  <c:y val="1.91705752500930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26E-3"/>
                  <c:y val="2.683880535013020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797E-3"/>
                  <c:y val="-7.5565275355878568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509E-5"/>
                  <c:y val="1.82153802919869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2E-3"/>
                  <c:y val="-1.058910121097658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12.8</c:v>
                </c:pt>
                <c:pt idx="1">
                  <c:v>9.8000000000000007</c:v>
                </c:pt>
                <c:pt idx="2">
                  <c:v>7.4</c:v>
                </c:pt>
                <c:pt idx="3">
                  <c:v>6.5</c:v>
                </c:pt>
                <c:pt idx="4">
                  <c:v>12.6</c:v>
                </c:pt>
                <c:pt idx="5">
                  <c:v>7.4</c:v>
                </c:pt>
                <c:pt idx="6">
                  <c:v>9.4</c:v>
                </c:pt>
                <c:pt idx="7">
                  <c:v>11.6</c:v>
                </c:pt>
                <c:pt idx="8">
                  <c:v>11.7</c:v>
                </c:pt>
                <c:pt idx="9">
                  <c:v>12.3</c:v>
                </c:pt>
                <c:pt idx="10">
                  <c:v>12.3</c:v>
                </c:pt>
                <c:pt idx="11">
                  <c:v>8.7000000000000011</c:v>
                </c:pt>
                <c:pt idx="12">
                  <c:v>11.5</c:v>
                </c:pt>
                <c:pt idx="13">
                  <c:v>9.7000000000000011</c:v>
                </c:pt>
                <c:pt idx="14">
                  <c:v>10.8</c:v>
                </c:pt>
                <c:pt idx="15">
                  <c:v>10.6</c:v>
                </c:pt>
                <c:pt idx="16">
                  <c:v>8.2000000000000011</c:v>
                </c:pt>
                <c:pt idx="17">
                  <c:v>12.6</c:v>
                </c:pt>
                <c:pt idx="18">
                  <c:v>10.3</c:v>
                </c:pt>
                <c:pt idx="19">
                  <c:v>10.7</c:v>
                </c:pt>
                <c:pt idx="20">
                  <c:v>8.5</c:v>
                </c:pt>
                <c:pt idx="21">
                  <c:v>11</c:v>
                </c:pt>
                <c:pt idx="22" formatCode="0.00">
                  <c:v>9.8000000000000007</c:v>
                </c:pt>
                <c:pt idx="23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/>
        <c:gapWidth val="30"/>
        <c:axId val="224231808"/>
        <c:axId val="224233344"/>
      </c:barChart>
      <c:lineChart>
        <c:grouping val="standard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/>
        <c:marker val="1"/>
        <c:axId val="224231808"/>
        <c:axId val="224233344"/>
      </c:lineChart>
      <c:catAx>
        <c:axId val="2242318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33344"/>
        <c:crossesAt val="0"/>
        <c:auto val="1"/>
        <c:lblAlgn val="ctr"/>
        <c:lblOffset val="100"/>
      </c:catAx>
      <c:valAx>
        <c:axId val="224233344"/>
        <c:scaling>
          <c:orientation val="minMax"/>
        </c:scaling>
        <c:delete val="1"/>
        <c:axPos val="l"/>
        <c:numFmt formatCode="General" sourceLinked="1"/>
        <c:tickLblPos val="none"/>
        <c:crossAx val="22423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layout>
        <c:manualLayout>
          <c:xMode val="edge"/>
          <c:yMode val="edge"/>
          <c:x val="0.24107096284605203"/>
          <c:y val="5.401937171969739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29.2</c:v>
                </c:pt>
                <c:pt idx="1">
                  <c:v>24</c:v>
                </c:pt>
                <c:pt idx="2">
                  <c:v>21.7</c:v>
                </c:pt>
                <c:pt idx="3">
                  <c:v>20</c:v>
                </c:pt>
                <c:pt idx="4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/>
        <c:axId val="225923840"/>
        <c:axId val="225925376"/>
      </c:barChart>
      <c:catAx>
        <c:axId val="225923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25376"/>
        <c:crosses val="autoZero"/>
        <c:auto val="1"/>
        <c:lblAlgn val="ctr"/>
        <c:lblOffset val="100"/>
      </c:catAx>
      <c:valAx>
        <c:axId val="225925376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tickLblPos val="none"/>
        <c:crossAx val="22592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layout>
        <c:manualLayout>
          <c:xMode val="edge"/>
          <c:yMode val="edge"/>
          <c:x val="0.21776601280924052"/>
          <c:y val="0.105789014147860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Смертность, на 100 тыс. населения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4.2</c:v>
                </c:pt>
                <c:pt idx="1">
                  <c:v>3.9</c:v>
                </c:pt>
                <c:pt idx="2">
                  <c:v>3.2</c:v>
                </c:pt>
                <c:pt idx="3">
                  <c:v>2.66</c:v>
                </c:pt>
                <c:pt idx="4">
                  <c:v>1.08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6-499E-A13C-DB900F97D129}"/>
            </c:ext>
          </c:extLst>
        </c:ser>
        <c:dLbls/>
        <c:axId val="225983488"/>
        <c:axId val="226022144"/>
      </c:barChart>
      <c:catAx>
        <c:axId val="225983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022144"/>
        <c:crosses val="autoZero"/>
        <c:auto val="1"/>
        <c:lblAlgn val="ctr"/>
        <c:lblOffset val="100"/>
      </c:catAx>
      <c:valAx>
        <c:axId val="226022144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tickLblPos val="none"/>
        <c:crossAx val="2259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986249795383859E-2"/>
          <c:y val="0.10973372036176039"/>
          <c:w val="0.94802750040923223"/>
          <c:h val="0.6697143397941226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Минская область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13.5</c:v>
                </c:pt>
                <c:pt idx="1">
                  <c:v>13.1</c:v>
                </c:pt>
                <c:pt idx="2">
                  <c:v>11.5</c:v>
                </c:pt>
                <c:pt idx="3">
                  <c:v>10.7</c:v>
                </c:pt>
                <c:pt idx="4">
                  <c:v>10</c:v>
                </c:pt>
                <c:pt idx="5">
                  <c:v>9.33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Республика Беларусь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12.5</c:v>
                </c:pt>
                <c:pt idx="1">
                  <c:v>12.4</c:v>
                </c:pt>
                <c:pt idx="2">
                  <c:v>10.8</c:v>
                </c:pt>
                <c:pt idx="3">
                  <c:v>9.9</c:v>
                </c:pt>
                <c:pt idx="4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F7-4980-A0D0-CB47EDE49850}"/>
            </c:ext>
          </c:extLst>
        </c:ser>
        <c:dLbls/>
        <c:axId val="164657408"/>
        <c:axId val="164659200"/>
      </c:barChart>
      <c:catAx>
        <c:axId val="164657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59200"/>
        <c:crosses val="autoZero"/>
        <c:auto val="1"/>
        <c:lblAlgn val="ctr"/>
        <c:lblOffset val="100"/>
      </c:catAx>
      <c:valAx>
        <c:axId val="164659200"/>
        <c:scaling>
          <c:orientation val="minMax"/>
          <c:max val="15"/>
          <c:min val="0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5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6.1891794219905823E-2"/>
          <c:y val="1.7188971032962398E-2"/>
          <c:w val="0.93114406779661019"/>
          <c:h val="0.47408873761501302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10.78</c:v>
                </c:pt>
                <c:pt idx="1">
                  <c:v>8.91</c:v>
                </c:pt>
                <c:pt idx="2">
                  <c:v>8.08</c:v>
                </c:pt>
                <c:pt idx="3">
                  <c:v>8.32</c:v>
                </c:pt>
                <c:pt idx="4">
                  <c:v>9.51</c:v>
                </c:pt>
                <c:pt idx="5">
                  <c:v>8.8700000000000028</c:v>
                </c:pt>
                <c:pt idx="6">
                  <c:v>8.11</c:v>
                </c:pt>
                <c:pt idx="7">
                  <c:v>8.67</c:v>
                </c:pt>
                <c:pt idx="8">
                  <c:v>9.3800000000000008</c:v>
                </c:pt>
                <c:pt idx="9">
                  <c:v>10.6</c:v>
                </c:pt>
                <c:pt idx="10">
                  <c:v>9.8700000000000028</c:v>
                </c:pt>
                <c:pt idx="11">
                  <c:v>9.32</c:v>
                </c:pt>
                <c:pt idx="12">
                  <c:v>7.6199999999999983</c:v>
                </c:pt>
                <c:pt idx="13">
                  <c:v>9.8000000000000007</c:v>
                </c:pt>
                <c:pt idx="14">
                  <c:v>8.9</c:v>
                </c:pt>
                <c:pt idx="15">
                  <c:v>9.3500000000000032</c:v>
                </c:pt>
                <c:pt idx="16">
                  <c:v>9.5300000000000011</c:v>
                </c:pt>
                <c:pt idx="17">
                  <c:v>9.31</c:v>
                </c:pt>
                <c:pt idx="18">
                  <c:v>9.120000000000001</c:v>
                </c:pt>
                <c:pt idx="19">
                  <c:v>9.9700000000000006</c:v>
                </c:pt>
                <c:pt idx="20">
                  <c:v>9.92</c:v>
                </c:pt>
                <c:pt idx="21">
                  <c:v>9.52</c:v>
                </c:pt>
                <c:pt idx="22" formatCode="0.00">
                  <c:v>9.61</c:v>
                </c:pt>
                <c:pt idx="23">
                  <c:v>9.33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/>
        <c:gapWidth val="30"/>
        <c:overlap val="100"/>
        <c:axId val="164701696"/>
        <c:axId val="164703232"/>
      </c:barChart>
      <c:catAx>
        <c:axId val="1647016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03232"/>
        <c:crossesAt val="0"/>
        <c:auto val="1"/>
        <c:lblAlgn val="ctr"/>
        <c:lblOffset val="100"/>
        <c:tickLblSkip val="1"/>
        <c:tickMarkSkip val="1"/>
      </c:catAx>
      <c:valAx>
        <c:axId val="1647032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>
                <a:solidFill>
                  <a:srgbClr val="C00000"/>
                </a:solidFill>
              </a:rPr>
              <a:t>Минская область</a:t>
            </a:r>
            <a:endParaRPr lang="ru-RU" b="1" baseline="0" dirty="0">
              <a:solidFill>
                <a:srgbClr val="C0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Браки в Минской области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8.5</c:v>
                </c:pt>
                <c:pt idx="1">
                  <c:v>6.6</c:v>
                </c:pt>
                <c:pt idx="2">
                  <c:v>6.7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5-412B-A5BB-CD9EA96582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Разводы в Минской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3.4</c:v>
                </c:pt>
                <c:pt idx="3">
                  <c:v>3.5</c:v>
                </c:pt>
                <c:pt idx="4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5-412B-A5BB-CD9EA96582D3}"/>
            </c:ext>
          </c:extLst>
        </c:ser>
        <c:dLbls/>
        <c:gapWidth val="219"/>
        <c:overlap val="-27"/>
        <c:axId val="167400576"/>
        <c:axId val="167402112"/>
      </c:barChart>
      <c:catAx>
        <c:axId val="167400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402112"/>
        <c:crosses val="autoZero"/>
        <c:auto val="1"/>
        <c:lblAlgn val="ctr"/>
        <c:lblOffset val="100"/>
      </c:catAx>
      <c:valAx>
        <c:axId val="167402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4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b="100000"/>
      </a:path>
      <a:tileRect t="-100000" r="-100000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baseline="0" dirty="0" smtClean="0">
                <a:solidFill>
                  <a:srgbClr val="C00000"/>
                </a:solidFill>
              </a:rPr>
              <a:t>Республика Беларусь</a:t>
            </a:r>
            <a:endParaRPr lang="ru-RU" b="1" baseline="0" dirty="0">
              <a:solidFill>
                <a:srgbClr val="C0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Браки в РБ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8.7000000000000011</c:v>
                </c:pt>
                <c:pt idx="1">
                  <c:v>6.8</c:v>
                </c:pt>
                <c:pt idx="2">
                  <c:v>7</c:v>
                </c:pt>
                <c:pt idx="3">
                  <c:v>6.4</c:v>
                </c:pt>
                <c:pt idx="4">
                  <c:v>6.7</c:v>
                </c:pt>
                <c:pt idx="5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CB-4DCD-821A-E80CCB753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Разводы в РБ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3.5</c:v>
                </c:pt>
                <c:pt idx="1">
                  <c:v>3.4</c:v>
                </c:pt>
                <c:pt idx="2">
                  <c:v>3.4</c:v>
                </c:pt>
                <c:pt idx="3">
                  <c:v>3.5</c:v>
                </c:pt>
                <c:pt idx="4">
                  <c:v>3.7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CB-4DCD-821A-E80CCB753817}"/>
            </c:ext>
          </c:extLst>
        </c:ser>
        <c:dLbls/>
        <c:gapWidth val="219"/>
        <c:overlap val="-27"/>
        <c:axId val="166908672"/>
        <c:axId val="166910208"/>
      </c:barChart>
      <c:catAx>
        <c:axId val="166908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910208"/>
        <c:crosses val="autoZero"/>
        <c:auto val="1"/>
        <c:lblAlgn val="ctr"/>
        <c:lblOffset val="100"/>
      </c:catAx>
      <c:valAx>
        <c:axId val="166910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90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100000" b="100000"/>
      </a:path>
      <a:tileRect t="-100000" r="-100000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Val val="1"/>
        </c:dLbls>
        <c:overlap val="-25"/>
        <c:axId val="192410752"/>
        <c:axId val="192412288"/>
      </c:barChart>
      <c:catAx>
        <c:axId val="192410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412288"/>
        <c:crosses val="autoZero"/>
        <c:auto val="1"/>
        <c:lblAlgn val="ctr"/>
        <c:lblOffset val="100"/>
      </c:catAx>
      <c:valAx>
        <c:axId val="192412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241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49E-2"/>
          <c:y val="5.2066795984273835E-2"/>
          <c:w val="0.83193362603057863"/>
          <c:h val="0.70882731374613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697E-2"/>
                  <c:y val="7.85913150262113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2E-2"/>
                  <c:y val="-9.92101649246516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4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 formatCode="0">
                  <c:v>2544</c:v>
                </c:pt>
                <c:pt idx="1">
                  <c:v>12659</c:v>
                </c:pt>
                <c:pt idx="2">
                  <c:v>14121</c:v>
                </c:pt>
                <c:pt idx="3">
                  <c:v>15540</c:v>
                </c:pt>
                <c:pt idx="4">
                  <c:v>16260</c:v>
                </c:pt>
                <c:pt idx="5">
                  <c:v>17512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 formatCode="0">
                  <c:v>8241</c:v>
                </c:pt>
                <c:pt idx="1">
                  <c:v>24226</c:v>
                </c:pt>
                <c:pt idx="2">
                  <c:v>26919</c:v>
                </c:pt>
                <c:pt idx="3">
                  <c:v>29874</c:v>
                </c:pt>
                <c:pt idx="4">
                  <c:v>31915</c:v>
                </c:pt>
                <c:pt idx="5">
                  <c:v>34785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28242786281652E-2"/>
                  <c:y val="-6.676306760423123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18E-2"/>
                  <c:y val="3.74885773865060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59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3.4512190953141959E-2"/>
                  <c:y val="3.11187218167093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#,##0</c:formatCode>
                <c:ptCount val="6"/>
                <c:pt idx="0">
                  <c:v>310</c:v>
                </c:pt>
                <c:pt idx="1">
                  <c:v>900.6</c:v>
                </c:pt>
                <c:pt idx="2" formatCode="0">
                  <c:v>1067.0999999999999</c:v>
                </c:pt>
                <c:pt idx="3" formatCode="0">
                  <c:v>1508</c:v>
                </c:pt>
                <c:pt idx="4" formatCode="0">
                  <c:v>1767.8</c:v>
                </c:pt>
                <c:pt idx="5" formatCode="General">
                  <c:v>2112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/>
        <c:gapDepth val="0"/>
        <c:shape val="cylinder"/>
        <c:axId val="192576896"/>
        <c:axId val="192676992"/>
        <c:axId val="0"/>
      </c:bar3DChart>
      <c:catAx>
        <c:axId val="192576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676992"/>
        <c:crosses val="autoZero"/>
        <c:auto val="1"/>
        <c:lblAlgn val="ctr"/>
        <c:lblOffset val="100"/>
      </c:catAx>
      <c:valAx>
        <c:axId val="192676992"/>
        <c:scaling>
          <c:orientation val="minMax"/>
        </c:scaling>
        <c:axPos val="l"/>
        <c:numFmt formatCode="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53605510634319953"/>
          <c:y val="4.1577999672614087E-2"/>
          <c:w val="0.37044796227460697"/>
          <c:h val="0.9168440006547741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1.2749587395242571E-2"/>
                  <c:y val="-7.559041057158591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4-486A-B88E-191F832BB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электрокардиограммы</c:v>
                </c:pt>
                <c:pt idx="1">
                  <c:v>забор крови на общеклиническое  исследование</c:v>
                </c:pt>
                <c:pt idx="2">
                  <c:v>забор общеклинического анализа мочи</c:v>
                </c:pt>
                <c:pt idx="3">
                  <c:v>забор крови на биохимическое исследование</c:v>
                </c:pt>
                <c:pt idx="4">
                  <c:v>забор крови на выявление простатического антигена</c:v>
                </c:pt>
                <c:pt idx="5">
                  <c:v>цитологические исследования</c:v>
                </c:pt>
                <c:pt idx="6">
                  <c:v>ультразвуковые исследования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6308</c:v>
                </c:pt>
                <c:pt idx="1">
                  <c:v>5246</c:v>
                </c:pt>
                <c:pt idx="2">
                  <c:v>2324</c:v>
                </c:pt>
                <c:pt idx="3">
                  <c:v>2880</c:v>
                </c:pt>
                <c:pt idx="4">
                  <c:v>990</c:v>
                </c:pt>
                <c:pt idx="5">
                  <c:v>16131</c:v>
                </c:pt>
                <c:pt idx="6">
                  <c:v>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F9-4086-A8A1-FF826E125090}"/>
            </c:ext>
          </c:extLst>
        </c:ser>
        <c:dLbls/>
        <c:gapWidth val="182"/>
        <c:axId val="222298880"/>
        <c:axId val="222300416"/>
      </c:barChart>
      <c:dateAx>
        <c:axId val="222298880"/>
        <c:scaling>
          <c:orientation val="maxMin"/>
        </c:scaling>
        <c:axPos val="l"/>
        <c:numFmt formatCode="General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300416"/>
        <c:crosses val="autoZero"/>
        <c:lblOffset val="100"/>
        <c:baseTimeUnit val="days"/>
        <c:majorUnit val="1"/>
      </c:dateAx>
      <c:valAx>
        <c:axId val="222300416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22229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Первичная заболеваемость наркологическими расстройствами,             </a:t>
            </a:r>
            <a:r>
              <a:rPr lang="ru-RU" sz="1200" b="1" dirty="0" smtClean="0"/>
              <a:t> на </a:t>
            </a:r>
            <a:r>
              <a:rPr lang="ru-RU" sz="1200" b="1" dirty="0"/>
              <a:t>100 тыс. населения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Лист1!$A$1:$B$1</c:f>
              <c:strCache>
                <c:ptCount val="2"/>
                <c:pt idx="0">
                  <c:v>2016</c:v>
                </c:pt>
                <c:pt idx="1">
                  <c:v>2020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678.6</c:v>
                </c:pt>
                <c:pt idx="1">
                  <c:v>458.9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70-4106-A871-973B9618DDBB}"/>
            </c:ext>
          </c:extLst>
        </c:ser>
        <c:dLbls/>
        <c:gapWidth val="219"/>
        <c:overlap val="-27"/>
        <c:axId val="223015296"/>
        <c:axId val="223016832"/>
      </c:barChart>
      <c:catAx>
        <c:axId val="223015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016832"/>
        <c:crosses val="autoZero"/>
        <c:auto val="1"/>
        <c:lblAlgn val="ctr"/>
        <c:lblOffset val="100"/>
      </c:catAx>
      <c:valAx>
        <c:axId val="2230168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2301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3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87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57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24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274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6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42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425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9898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42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66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6817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77663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8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2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95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87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63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4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0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9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65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07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98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17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3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73" y="555526"/>
            <a:ext cx="4473601" cy="38884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11510"/>
            <a:ext cx="4392488" cy="3456384"/>
          </a:xfrm>
        </p:spPr>
        <p:txBody>
          <a:bodyPr>
            <a:normAutofit fontScale="62500" lnSpcReduction="20000"/>
          </a:bodyPr>
          <a:lstStyle/>
          <a:p>
            <a:endParaRPr lang="ru-RU" sz="55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Реализация </a:t>
            </a:r>
            <a:r>
              <a:rPr lang="ru-RU" sz="5500" b="1" dirty="0">
                <a:solidFill>
                  <a:schemeClr val="accent3">
                    <a:lumMod val="75000"/>
                  </a:schemeClr>
                </a:solidFill>
              </a:rPr>
              <a:t>государственной демографической политики 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в  </a:t>
            </a:r>
            <a:r>
              <a:rPr lang="ru-RU" sz="5500" b="1" dirty="0">
                <a:solidFill>
                  <a:schemeClr val="accent3">
                    <a:lumMod val="75000"/>
                  </a:schemeClr>
                </a:solidFill>
              </a:rPr>
              <a:t>Минской </a:t>
            </a:r>
            <a:r>
              <a:rPr lang="ru-RU" sz="5500" b="1" dirty="0" smtClean="0">
                <a:solidFill>
                  <a:schemeClr val="accent3">
                    <a:lumMod val="75000"/>
                  </a:schemeClr>
                </a:solidFill>
              </a:rPr>
              <a:t>области</a:t>
            </a:r>
            <a:r>
              <a:rPr lang="ru-RU" sz="55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sz="55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69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992" y="193599"/>
            <a:ext cx="7503448" cy="10099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Число </a:t>
            </a:r>
            <a:r>
              <a:rPr lang="ru-RU" sz="2800" b="1" dirty="0">
                <a:solidFill>
                  <a:srgbClr val="A50021"/>
                </a:solidFill>
              </a:rPr>
              <a:t>браков и разводов  в Минской области и Республике </a:t>
            </a:r>
            <a:r>
              <a:rPr lang="ru-RU" sz="2800" b="1" dirty="0" smtClean="0">
                <a:solidFill>
                  <a:srgbClr val="A50021"/>
                </a:solidFill>
              </a:rPr>
              <a:t>Беларусь</a:t>
            </a:r>
            <a:r>
              <a:rPr lang="ru-RU" sz="2800" dirty="0" smtClean="0">
                <a:solidFill>
                  <a:srgbClr val="A50021"/>
                </a:solidFill>
              </a:rPr>
              <a:t>                        </a:t>
            </a:r>
            <a:r>
              <a:rPr lang="ru-RU" sz="1600" dirty="0" smtClean="0">
                <a:solidFill>
                  <a:srgbClr val="A50021"/>
                </a:solidFill>
              </a:rPr>
              <a:t>(на 1 тыс. населения)</a:t>
            </a:r>
            <a:endParaRPr lang="en-US" sz="1600" dirty="0">
              <a:solidFill>
                <a:srgbClr val="A5002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28700" y="1347614"/>
          <a:ext cx="3543300" cy="30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894263" y="1347614"/>
          <a:ext cx="3710185" cy="30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92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90" y="103513"/>
            <a:ext cx="8043890" cy="6512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95851" y="754773"/>
            <a:ext cx="17755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31" y="754773"/>
            <a:ext cx="2880320" cy="19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858102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477" y="790515"/>
            <a:ext cx="2696703" cy="1980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522" y="2938771"/>
            <a:ext cx="2866974" cy="1980483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31831" y="2938771"/>
            <a:ext cx="2965691" cy="19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 cstate="print"/>
          <a:srcRect l="17672" t="12933" b="15028"/>
          <a:stretch/>
        </p:blipFill>
        <p:spPr bwMode="auto">
          <a:xfrm>
            <a:off x="7147504" y="602369"/>
            <a:ext cx="1708983" cy="124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12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889931"/>
            <a:ext cx="7596844" cy="17468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недрено </a:t>
            </a:r>
            <a:r>
              <a:rPr lang="ru-RU" sz="1400" dirty="0" err="1"/>
              <a:t>предабортное</a:t>
            </a:r>
            <a:r>
              <a:rPr lang="ru-RU" sz="1400" dirty="0"/>
              <a:t> психологическое </a:t>
            </a:r>
            <a:r>
              <a:rPr lang="ru-RU" sz="1400" dirty="0" smtClean="0"/>
              <a:t>консультирование</a:t>
            </a:r>
            <a:endParaRPr lang="ru-RU" sz="1400" dirty="0"/>
          </a:p>
          <a:p>
            <a:pPr algn="l">
              <a:lnSpc>
                <a:spcPts val="1200"/>
              </a:lnSpc>
            </a:pPr>
            <a:endParaRPr lang="ru-RU" sz="1400" dirty="0" smtClean="0"/>
          </a:p>
          <a:p>
            <a:pPr algn="l">
              <a:lnSpc>
                <a:spcPts val="1200"/>
              </a:lnSpc>
            </a:pPr>
            <a:r>
              <a:rPr lang="ru-RU" sz="1400" dirty="0"/>
              <a:t>П</a:t>
            </a:r>
            <a:r>
              <a:rPr lang="ru-RU" sz="1400" dirty="0" smtClean="0"/>
              <a:t>роводится </a:t>
            </a:r>
            <a:r>
              <a:rPr lang="ru-RU" sz="1400" dirty="0" err="1"/>
              <a:t>пренатальный</a:t>
            </a:r>
            <a:r>
              <a:rPr lang="ru-RU" sz="1400" dirty="0"/>
              <a:t> скрининг врожденных пороков </a:t>
            </a:r>
            <a:r>
              <a:rPr lang="ru-RU" sz="1400" dirty="0" smtClean="0"/>
              <a:t>развития                                   </a:t>
            </a:r>
            <a:r>
              <a:rPr lang="ru-RU" sz="1400" dirty="0"/>
              <a:t>и наследственных заболеваний </a:t>
            </a:r>
            <a:r>
              <a:rPr lang="ru-RU" sz="1400" dirty="0" smtClean="0"/>
              <a:t>плода</a:t>
            </a:r>
          </a:p>
          <a:p>
            <a:pPr algn="l">
              <a:lnSpc>
                <a:spcPts val="1200"/>
              </a:lnSpc>
            </a:pPr>
            <a:endParaRPr lang="ru-RU" sz="1400" dirty="0" smtClean="0"/>
          </a:p>
          <a:p>
            <a:pPr algn="l">
              <a:lnSpc>
                <a:spcPts val="1200"/>
              </a:lnSpc>
            </a:pPr>
            <a:r>
              <a:rPr lang="ru-RU" sz="1400" dirty="0"/>
              <a:t>Ф</a:t>
            </a:r>
            <a:r>
              <a:rPr lang="ru-RU" sz="1400" dirty="0" smtClean="0"/>
              <a:t>ункционируют </a:t>
            </a:r>
            <a:r>
              <a:rPr lang="ru-RU" sz="1400" dirty="0"/>
              <a:t>8 межрайонных центров раннего </a:t>
            </a:r>
            <a:r>
              <a:rPr lang="ru-RU" sz="1400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endParaRPr lang="ru-RU" sz="1400" dirty="0"/>
          </a:p>
          <a:p>
            <a:pPr algn="l">
              <a:lnSpc>
                <a:spcPts val="12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недрены </a:t>
            </a:r>
            <a:r>
              <a:rPr lang="ru-RU" sz="1400" dirty="0"/>
              <a:t>новые формы и методы работы по профилактике детского </a:t>
            </a:r>
            <a:r>
              <a:rPr lang="ru-RU" sz="1400" dirty="0" smtClean="0"/>
              <a:t>травматизма</a:t>
            </a:r>
          </a:p>
          <a:p>
            <a:pPr algn="l">
              <a:lnSpc>
                <a:spcPts val="1200"/>
              </a:lnSpc>
            </a:pPr>
            <a:r>
              <a:rPr lang="ru-RU" sz="1400" dirty="0" smtClean="0"/>
              <a:t>на </a:t>
            </a:r>
            <a:r>
              <a:rPr lang="ru-RU" sz="1400" dirty="0"/>
              <a:t>базе 4-х модельных центров </a:t>
            </a:r>
            <a:r>
              <a:rPr lang="ru-RU" sz="1400" dirty="0" smtClean="0"/>
              <a:t>по </a:t>
            </a:r>
            <a:r>
              <a:rPr lang="ru-RU" sz="1400" dirty="0"/>
              <a:t>обучению родителей основам безопасной жизнедеятельности </a:t>
            </a:r>
            <a:r>
              <a:rPr lang="ru-RU" sz="1400" dirty="0" smtClean="0"/>
              <a:t>детей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61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930095"/>
            <a:ext cx="5570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/>
              <a:t>В 2016 – 2020 годах закуплены: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/>
              <a:t>6</a:t>
            </a:r>
            <a:r>
              <a:rPr lang="ru-RU" sz="1400" dirty="0" smtClean="0"/>
              <a:t> </a:t>
            </a:r>
            <a:r>
              <a:rPr lang="ru-RU" sz="1400" dirty="0"/>
              <a:t>УЗИ-аппаратов экспертного и высокого </a:t>
            </a:r>
            <a:r>
              <a:rPr lang="ru-RU" sz="1400" dirty="0" smtClean="0"/>
              <a:t>класса</a:t>
            </a:r>
          </a:p>
          <a:p>
            <a:pPr>
              <a:lnSpc>
                <a:spcPts val="1200"/>
              </a:lnSpc>
            </a:pPr>
            <a:endParaRPr lang="ru-RU" sz="1400" dirty="0" smtClean="0"/>
          </a:p>
          <a:p>
            <a:pPr>
              <a:lnSpc>
                <a:spcPts val="1200"/>
              </a:lnSpc>
            </a:pPr>
            <a:r>
              <a:rPr lang="ru-RU" sz="1400" b="1" dirty="0" smtClean="0"/>
              <a:t>27</a:t>
            </a:r>
            <a:r>
              <a:rPr lang="ru-RU" sz="1400" dirty="0" smtClean="0"/>
              <a:t> </a:t>
            </a:r>
            <a:r>
              <a:rPr lang="ru-RU" sz="1400" dirty="0"/>
              <a:t>гемодинамических мониторов и реанимационное место </a:t>
            </a:r>
            <a:r>
              <a:rPr lang="ru-RU" sz="1400" dirty="0" smtClean="0"/>
              <a:t> для </a:t>
            </a:r>
            <a:r>
              <a:rPr lang="ru-RU" sz="1400" dirty="0"/>
              <a:t>новорожденных </a:t>
            </a:r>
            <a:r>
              <a:rPr lang="ru-RU" sz="1400" dirty="0" smtClean="0"/>
              <a:t>детей</a:t>
            </a:r>
          </a:p>
          <a:p>
            <a:pPr>
              <a:lnSpc>
                <a:spcPts val="1200"/>
              </a:lnSpc>
            </a:pPr>
            <a:endParaRPr lang="ru-RU" sz="1400" dirty="0"/>
          </a:p>
          <a:p>
            <a:pPr>
              <a:lnSpc>
                <a:spcPts val="1200"/>
              </a:lnSpc>
            </a:pPr>
            <a:r>
              <a:rPr lang="ru-RU" sz="1400" b="1" dirty="0" smtClean="0"/>
              <a:t>11</a:t>
            </a:r>
            <a:r>
              <a:rPr lang="ru-RU" sz="1400" dirty="0" smtClean="0"/>
              <a:t> </a:t>
            </a:r>
            <a:r>
              <a:rPr lang="ru-RU" sz="1400" dirty="0"/>
              <a:t>систем для проведения легочной </a:t>
            </a:r>
            <a:r>
              <a:rPr lang="ru-RU" sz="1400" dirty="0" smtClean="0"/>
              <a:t>реанимации                         у </a:t>
            </a:r>
            <a:r>
              <a:rPr lang="ru-RU" sz="1400" dirty="0"/>
              <a:t>новорожденных </a:t>
            </a:r>
            <a:r>
              <a:rPr lang="ru-RU" sz="1400" dirty="0" smtClean="0"/>
              <a:t>в </a:t>
            </a:r>
            <a:r>
              <a:rPr lang="ru-RU" sz="1400" dirty="0"/>
              <a:t>родильных залах и </a:t>
            </a:r>
            <a:r>
              <a:rPr lang="ru-RU" sz="1400" dirty="0" smtClean="0"/>
              <a:t>операционных</a:t>
            </a:r>
          </a:p>
          <a:p>
            <a:pPr>
              <a:lnSpc>
                <a:spcPts val="1200"/>
              </a:lnSpc>
            </a:pPr>
            <a:endParaRPr lang="ru-RU" sz="1400" dirty="0" smtClean="0"/>
          </a:p>
          <a:p>
            <a:pPr>
              <a:lnSpc>
                <a:spcPts val="1200"/>
              </a:lnSpc>
            </a:pPr>
            <a:r>
              <a:rPr lang="ru-RU" sz="1400" b="1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инкубатора для интенсивной </a:t>
            </a:r>
            <a:r>
              <a:rPr lang="ru-RU" sz="1400" dirty="0" smtClean="0"/>
              <a:t>терапии и </a:t>
            </a:r>
            <a:r>
              <a:rPr lang="ru-RU" sz="1400" dirty="0"/>
              <a:t>выхаживания новорожденных детей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21" y="2531152"/>
            <a:ext cx="914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УЛУЧШЕНИЕ МАТЕРИАЛЬНО-ТЕХНИЧЕСКОЙ БАЗЫ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5713276" y="3010922"/>
            <a:ext cx="2458616" cy="1718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146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5185" y="771550"/>
            <a:ext cx="36645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Количество многодетных семей в области за последние пять лет увеличилось на 47,7</a:t>
            </a:r>
            <a:r>
              <a:rPr lang="ru-RU" sz="1400" dirty="0" smtClean="0"/>
              <a:t>%</a:t>
            </a:r>
          </a:p>
          <a:p>
            <a:r>
              <a:rPr lang="ru-RU" sz="1400" dirty="0" smtClean="0"/>
              <a:t>Наблюдается </a:t>
            </a:r>
            <a:r>
              <a:rPr lang="ru-RU" sz="1400" dirty="0"/>
              <a:t>тенденция увеличения доли вторых и последующих детей  </a:t>
            </a:r>
            <a:r>
              <a:rPr lang="ru-RU" sz="1400" dirty="0" smtClean="0"/>
              <a:t>                     в </a:t>
            </a:r>
            <a:r>
              <a:rPr lang="ru-RU" sz="1400" dirty="0"/>
              <a:t>общем числе родившихся до </a:t>
            </a:r>
            <a:r>
              <a:rPr lang="ru-RU" sz="1400" dirty="0" smtClean="0"/>
              <a:t>63,5</a:t>
            </a:r>
            <a:r>
              <a:rPr lang="ru-RU" sz="1400" dirty="0"/>
              <a:t>% по итогам  2019 года (в 2015 году – 58,2%). </a:t>
            </a:r>
            <a:r>
              <a:rPr lang="ru-RU" sz="1400" dirty="0" smtClean="0"/>
              <a:t> </a:t>
            </a:r>
            <a:endParaRPr lang="en-US" sz="1400" dirty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615577994"/>
              </p:ext>
            </p:extLst>
          </p:nvPr>
        </p:nvGraphicFramePr>
        <p:xfrm>
          <a:off x="251520" y="595981"/>
          <a:ext cx="449889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25185" y="2621158"/>
            <a:ext cx="4036226" cy="238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7718" y="3811203"/>
            <a:ext cx="435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/>
              <a:t>2016 – 2020 годы о</a:t>
            </a:r>
            <a:r>
              <a:rPr lang="ru-RU" dirty="0" smtClean="0"/>
              <a:t>рдена Матери удостоены </a:t>
            </a:r>
            <a:r>
              <a:rPr lang="ru-RU" dirty="0"/>
              <a:t>593 многодетные матери, из них 153 – в 2020 </a:t>
            </a:r>
            <a:r>
              <a:rPr lang="ru-RU" dirty="0" smtClean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80714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7610" y="1704962"/>
            <a:ext cx="3799335" cy="20553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263618564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7610" y="883585"/>
            <a:ext cx="3232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 период действия программы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 </a:t>
            </a:r>
            <a:r>
              <a:rPr lang="ru-RU" sz="1400" dirty="0"/>
              <a:t>средств местных бюджетов израсходовано 7362,2 тыс.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4668" y="3760265"/>
            <a:ext cx="39393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Предприятиями и организациями по месту работы родителей материальная помощь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 </a:t>
            </a:r>
            <a:r>
              <a:rPr lang="ru-RU" sz="1400" dirty="0"/>
              <a:t>школе оказана 27 993 многодетным семьям</a:t>
            </a:r>
            <a:r>
              <a:rPr lang="ru-RU" sz="1400" i="1" dirty="0"/>
              <a:t> </a:t>
            </a:r>
            <a:r>
              <a:rPr lang="ru-RU" sz="1400" dirty="0" smtClean="0"/>
              <a:t>(</a:t>
            </a:r>
            <a:r>
              <a:rPr lang="ru-RU" sz="1400" dirty="0"/>
              <a:t>на 46 487 школьников) на общую сумму 2725,7  тыс. </a:t>
            </a:r>
            <a:r>
              <a:rPr lang="ru-RU" sz="1400" dirty="0" smtClean="0"/>
              <a:t>рублей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2225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809068"/>
            <a:ext cx="5542080" cy="21467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На единовременную выплату семьям при рождении двоих и более детей на приобретение детских вещей первой необходимости за 2016 – 2020 годы из местных бюджетов направлено 667,8 тыс. рублей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Выплату получили 825 семей на 1661 ребенка,                  в том числе в 2020 году –149 семей на 299 детей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Семейный капитал назначен 13 379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15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779912" y="3415029"/>
            <a:ext cx="4968552" cy="15183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проводилась </a:t>
            </a:r>
            <a:r>
              <a:rPr lang="ru-RU" sz="1600" dirty="0" smtClean="0"/>
              <a:t>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За период реализации программы израсходовано 796,6 </a:t>
            </a:r>
            <a:r>
              <a:rPr lang="ru-RU" sz="1600" dirty="0"/>
              <a:t>тыс. </a:t>
            </a:r>
            <a:r>
              <a:rPr lang="ru-RU" sz="1600" dirty="0" smtClean="0"/>
              <a:t>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3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655" y="168360"/>
            <a:ext cx="885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8985882"/>
              </p:ext>
            </p:extLst>
          </p:nvPr>
        </p:nvGraphicFramePr>
        <p:xfrm>
          <a:off x="467544" y="1136636"/>
          <a:ext cx="8012402" cy="294028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03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9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6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Целевые</a:t>
                      </a:r>
                      <a:r>
                        <a:rPr lang="ru-RU" sz="1600" baseline="0" dirty="0" smtClean="0">
                          <a:effectLst/>
                        </a:rPr>
                        <a:t> п</a:t>
                      </a:r>
                      <a:r>
                        <a:rPr lang="ru-RU" sz="1600" dirty="0" smtClean="0">
                          <a:effectLst/>
                        </a:rPr>
                        <a:t>оказатели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Единицы </a:t>
                      </a:r>
                      <a:r>
                        <a:rPr lang="ru-RU" sz="1600" dirty="0">
                          <a:effectLst/>
                        </a:rPr>
                        <a:t>измерения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Целевой 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 2020 </a:t>
                      </a: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Фактически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</a:t>
                      </a:r>
                      <a:r>
                        <a:rPr lang="ru-RU" sz="1600" dirty="0">
                          <a:effectLst/>
                        </a:rPr>
                        <a:t>итогам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2020 </a:t>
                      </a:r>
                      <a:r>
                        <a:rPr lang="ru-RU" sz="1600" dirty="0">
                          <a:effectLst/>
                        </a:rPr>
                        <a:t>года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Коэффициент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младенческой </a:t>
                      </a:r>
                      <a:r>
                        <a:rPr lang="ru-RU" sz="1600" dirty="0">
                          <a:effectLst/>
                        </a:rPr>
                        <a:t>смертности 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промилле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2,8</a:t>
                      </a:r>
                      <a:endParaRPr lang="ru-RU" sz="1600" b="1" dirty="0">
                        <a:solidFill>
                          <a:srgbClr val="245A24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5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Коэффициент 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детской смертности 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000" marR="72000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проcантимилле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29,5</a:t>
                      </a:r>
                      <a:endParaRPr lang="ru-RU" sz="1600" b="1" dirty="0">
                        <a:solidFill>
                          <a:srgbClr val="245A24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851" y="627534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Достижение целевых показателей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04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8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4016" y="794895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ПРОЕКТ «ЗДОРОВЫЕ ГОРОДА И ПОСЕЛКИ»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0485" y="1333225"/>
            <a:ext cx="2865577" cy="2090859"/>
            <a:chOff x="724799" y="987575"/>
            <a:chExt cx="3240360" cy="2364318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69" b="8950"/>
            <a:stretch/>
          </p:blipFill>
          <p:spPr bwMode="auto">
            <a:xfrm>
              <a:off x="724799" y="987575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34406" y="3021264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43728" y="2896416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27910" y="1497826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19"/>
          <a:stretch/>
        </p:blipFill>
        <p:spPr bwMode="auto">
          <a:xfrm>
            <a:off x="827929" y="3708612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798" y="3708612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3961765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4395503"/>
            <a:ext cx="72728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329 учреждений подтвердили соответствие реализуемому проекту, 64 учреждения подтвердили соответствие отдельным элементам </a:t>
            </a:r>
            <a:r>
              <a:rPr lang="ru-RU" sz="1400" dirty="0" smtClean="0"/>
              <a:t>проекта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2109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Демографическая </a:t>
            </a:r>
            <a:r>
              <a:rPr lang="ru-RU" sz="1800" b="1" dirty="0">
                <a:solidFill>
                  <a:srgbClr val="7030A0"/>
                </a:solidFill>
              </a:rPr>
              <a:t>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</a:t>
            </a:r>
            <a:r>
              <a:rPr lang="ru-RU" sz="1800" b="1" dirty="0" smtClean="0"/>
              <a:t>воспроизводства </a:t>
            </a:r>
            <a:r>
              <a:rPr lang="ru-RU" sz="2000" b="1" dirty="0"/>
              <a:t>населения. 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Меры </a:t>
            </a:r>
            <a:r>
              <a:rPr lang="ru-RU" sz="2600" b="1" dirty="0">
                <a:solidFill>
                  <a:srgbClr val="7030A0"/>
                </a:solidFill>
              </a:rPr>
              <a:t>демографической </a:t>
            </a:r>
            <a:r>
              <a:rPr lang="ru-RU" sz="2600" b="1" dirty="0" smtClean="0">
                <a:solidFill>
                  <a:srgbClr val="7030A0"/>
                </a:solidFill>
              </a:rPr>
              <a:t>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воспитательные, пропагандистские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A50021"/>
                </a:solidFill>
              </a:rPr>
              <a:t>  семейный</a:t>
            </a:r>
            <a:endParaRPr lang="ru-RU" sz="24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</a:t>
            </a:r>
            <a:r>
              <a:rPr lang="ru-RU" sz="1400" dirty="0" smtClean="0"/>
              <a:t> выполняются велоэргометрия</a:t>
            </a:r>
            <a:r>
              <a:rPr lang="ru-RU" sz="1400" dirty="0"/>
              <a:t>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r>
              <a:rPr lang="ru-RU" sz="1400" dirty="0" smtClean="0"/>
              <a:t>Закуплено </a:t>
            </a:r>
            <a:r>
              <a:rPr lang="ru-RU" sz="1400" dirty="0"/>
              <a:t>30 систем суточного </a:t>
            </a:r>
            <a:r>
              <a:rPr lang="ru-RU" sz="1400" dirty="0" err="1"/>
              <a:t>мониторирования</a:t>
            </a:r>
            <a:r>
              <a:rPr lang="ru-RU" sz="1400" dirty="0"/>
              <a:t> ЭКГ, 33 системы суточного </a:t>
            </a:r>
            <a:r>
              <a:rPr lang="ru-RU" sz="1400" dirty="0" err="1"/>
              <a:t>мониторирования</a:t>
            </a:r>
            <a:r>
              <a:rPr lang="ru-RU" sz="1400" dirty="0"/>
              <a:t> артериального давления, </a:t>
            </a:r>
            <a:r>
              <a:rPr lang="ru-RU" sz="1400" dirty="0" smtClean="0"/>
              <a:t>25 </a:t>
            </a:r>
            <a:r>
              <a:rPr lang="ru-RU" sz="1400" dirty="0"/>
              <a:t>велоэргометров, </a:t>
            </a:r>
            <a:r>
              <a:rPr lang="ru-RU" sz="1400" dirty="0" smtClean="0"/>
              <a:t>2 </a:t>
            </a:r>
            <a:r>
              <a:rPr lang="ru-RU" sz="1400" dirty="0"/>
              <a:t>аппарата ИВЛ </a:t>
            </a:r>
            <a:r>
              <a:rPr lang="ru-RU" sz="1400" dirty="0" smtClean="0"/>
              <a:t>          для </a:t>
            </a:r>
            <a:r>
              <a:rPr lang="ru-RU" sz="1400" dirty="0"/>
              <a:t>отделений интенсивной терапии и реанимации, </a:t>
            </a:r>
            <a:r>
              <a:rPr lang="ru-RU" sz="1400" dirty="0" smtClean="0"/>
              <a:t>      26 </a:t>
            </a:r>
            <a:r>
              <a:rPr lang="ru-RU" sz="1400" dirty="0"/>
              <a:t>ультразвуковых аппаратов и другое </a:t>
            </a:r>
            <a:r>
              <a:rPr lang="ru-RU" sz="1400" dirty="0" smtClean="0"/>
              <a:t>оборудование</a:t>
            </a:r>
            <a:endParaRPr lang="en-US" sz="1400" dirty="0"/>
          </a:p>
          <a:p>
            <a:pPr algn="just"/>
            <a:r>
              <a:rPr lang="ru-RU" sz="1400" i="1" dirty="0"/>
              <a:t> </a:t>
            </a:r>
            <a:endParaRPr lang="en-US" sz="1400" dirty="0"/>
          </a:p>
          <a:p>
            <a:pPr algn="just"/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практики в системе оказания первичной медицинской помощи увеличился </a:t>
            </a:r>
            <a:r>
              <a:rPr lang="ru-RU" sz="1400" dirty="0" smtClean="0"/>
              <a:t>с </a:t>
            </a:r>
            <a:r>
              <a:rPr lang="ru-RU" sz="1400" dirty="0"/>
              <a:t>19,7% </a:t>
            </a:r>
            <a:r>
              <a:rPr lang="ru-RU" sz="1400" dirty="0" smtClean="0"/>
              <a:t>в </a:t>
            </a:r>
            <a:r>
              <a:rPr lang="ru-RU" sz="1400" dirty="0"/>
              <a:t>2016 году до 100% в 2020 </a:t>
            </a:r>
            <a:r>
              <a:rPr lang="ru-RU" sz="1400" dirty="0" smtClean="0"/>
              <a:t>году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/>
              <a:t>первичном звене здравоохранения области созданы </a:t>
            </a:r>
            <a:r>
              <a:rPr lang="ru-RU" sz="1400" dirty="0" smtClean="0"/>
              <a:t>более 400 команд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амбулаторно-поликлинических </a:t>
            </a:r>
            <a:r>
              <a:rPr lang="ru-RU" sz="1400" dirty="0"/>
              <a:t>учреждениях Минской области </a:t>
            </a:r>
            <a:r>
              <a:rPr lang="ru-RU" sz="1400" dirty="0" smtClean="0"/>
              <a:t>работают 674 </a:t>
            </a:r>
            <a:r>
              <a:rPr lang="ru-RU" sz="1400" dirty="0"/>
              <a:t>врача общей </a:t>
            </a:r>
            <a:r>
              <a:rPr lang="ru-RU" sz="1400" dirty="0" smtClean="0"/>
              <a:t>практики, 527 </a:t>
            </a:r>
            <a:r>
              <a:rPr lang="ru-RU" sz="1400" dirty="0"/>
              <a:t>помощников врача </a:t>
            </a:r>
            <a:r>
              <a:rPr lang="ru-RU" sz="1400" dirty="0" smtClean="0"/>
              <a:t>по амбулаторно-поликлинической </a:t>
            </a:r>
            <a:r>
              <a:rPr lang="ru-RU" sz="1400" dirty="0"/>
              <a:t>работе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26353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145" y="3585415"/>
            <a:ext cx="2744498" cy="167044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5" y="2291089"/>
            <a:ext cx="2267744" cy="236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3" y="90052"/>
            <a:ext cx="91440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 ПЕРЕДВИЖНЫХ МЕДИЦИНСКИХ КОМПЛЕКСОВ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7534"/>
            <a:ext cx="7884368" cy="7713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latin typeface="+mj-lt"/>
                <a:cs typeface="Arial" pitchFamily="34" charset="0"/>
              </a:rPr>
              <a:t>В</a:t>
            </a:r>
            <a:r>
              <a:rPr lang="x-none" sz="1600" dirty="0" smtClean="0">
                <a:latin typeface="+mj-lt"/>
                <a:cs typeface="Arial" pitchFamily="34" charset="0"/>
              </a:rPr>
              <a:t> </a:t>
            </a:r>
            <a:r>
              <a:rPr lang="ru-RU" sz="1600" dirty="0">
                <a:cs typeface="Arial" pitchFamily="34" charset="0"/>
              </a:rPr>
              <a:t>Березинском, Борисовском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ru-RU" sz="1600" dirty="0" err="1" smtClean="0">
                <a:cs typeface="Arial" pitchFamily="34" charset="0"/>
              </a:rPr>
              <a:t>Вилейском</a:t>
            </a:r>
            <a:r>
              <a:rPr lang="ru-RU" sz="1600" dirty="0" smtClean="0">
                <a:cs typeface="Arial" pitchFamily="34" charset="0"/>
              </a:rPr>
              <a:t>, </a:t>
            </a:r>
            <a:r>
              <a:rPr lang="ru-RU" sz="1600" dirty="0" err="1" smtClean="0">
                <a:cs typeface="Arial" pitchFamily="34" charset="0"/>
              </a:rPr>
              <a:t>Воложинском</a:t>
            </a:r>
            <a:r>
              <a:rPr lang="ru-RU" sz="1600" dirty="0" smtClean="0">
                <a:cs typeface="Arial" pitchFamily="34" charset="0"/>
              </a:rPr>
              <a:t>, Клецком, </a:t>
            </a:r>
            <a:r>
              <a:rPr lang="ru-RU" sz="1600" dirty="0" err="1">
                <a:cs typeface="Arial" pitchFamily="34" charset="0"/>
              </a:rPr>
              <a:t>Копыльском</a:t>
            </a:r>
            <a:r>
              <a:rPr lang="ru-RU" sz="1600" dirty="0">
                <a:cs typeface="Arial" pitchFamily="34" charset="0"/>
              </a:rPr>
              <a:t>, </a:t>
            </a:r>
            <a:r>
              <a:rPr lang="ru-RU" sz="1600" dirty="0" smtClean="0">
                <a:latin typeface="+mj-lt"/>
                <a:cs typeface="Arial" pitchFamily="34" charset="0"/>
              </a:rPr>
              <a:t>Крупском, </a:t>
            </a:r>
            <a:r>
              <a:rPr lang="ru-RU" sz="1600" dirty="0" err="1" smtClean="0">
                <a:cs typeface="Arial" pitchFamily="34" charset="0"/>
              </a:rPr>
              <a:t>Мядельском</a:t>
            </a:r>
            <a:r>
              <a:rPr lang="ru-RU" sz="1600" dirty="0" smtClean="0">
                <a:cs typeface="Arial" pitchFamily="34" charset="0"/>
              </a:rPr>
              <a:t>, </a:t>
            </a:r>
            <a:r>
              <a:rPr lang="ru-RU" sz="1600" dirty="0" err="1">
                <a:cs typeface="Arial" pitchFamily="34" charset="0"/>
              </a:rPr>
              <a:t>Пуховичском</a:t>
            </a:r>
            <a:r>
              <a:rPr lang="ru-RU" sz="1600" dirty="0" smtClean="0">
                <a:cs typeface="Arial" pitchFamily="34" charset="0"/>
              </a:rPr>
              <a:t>, Солигорском,  </a:t>
            </a:r>
            <a:r>
              <a:rPr lang="ru-RU" sz="1600" dirty="0" err="1" smtClean="0">
                <a:latin typeface="+mj-lt"/>
                <a:cs typeface="Arial" pitchFamily="34" charset="0"/>
              </a:rPr>
              <a:t>Столбцовском</a:t>
            </a:r>
            <a:r>
              <a:rPr lang="ru-RU" sz="1600" dirty="0" smtClean="0">
                <a:latin typeface="+mj-lt"/>
                <a:cs typeface="Arial" pitchFamily="34" charset="0"/>
              </a:rPr>
              <a:t> и </a:t>
            </a:r>
            <a:r>
              <a:rPr lang="ru-RU" sz="1600" dirty="0" err="1" smtClean="0">
                <a:latin typeface="+mj-lt"/>
                <a:cs typeface="Arial" pitchFamily="34" charset="0"/>
              </a:rPr>
              <a:t>Червенском</a:t>
            </a:r>
            <a:r>
              <a:rPr lang="ru-RU" sz="1600" dirty="0" smtClean="0">
                <a:latin typeface="+mj-lt"/>
                <a:cs typeface="Arial" pitchFamily="34" charset="0"/>
              </a:rPr>
              <a:t> районах в 2020 году</a:t>
            </a:r>
            <a:endParaRPr lang="ru-RU" sz="1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32210"/>
            <a:ext cx="3313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</a:t>
            </a:r>
            <a:r>
              <a:rPr lang="ru-RU" sz="1400" dirty="0" smtClean="0"/>
              <a:t>азработаны </a:t>
            </a:r>
            <a:r>
              <a:rPr lang="ru-RU" sz="1400" dirty="0"/>
              <a:t>маршруты </a:t>
            </a:r>
            <a:r>
              <a:rPr lang="ru-RU" sz="1400" dirty="0" smtClean="0"/>
              <a:t>движения  </a:t>
            </a:r>
            <a:r>
              <a:rPr lang="ru-RU" sz="1400" dirty="0"/>
              <a:t>с учетом расположения населенных пунктов </a:t>
            </a:r>
            <a:r>
              <a:rPr lang="ru-RU" sz="1400" dirty="0" smtClean="0"/>
              <a:t>и определена </a:t>
            </a:r>
            <a:r>
              <a:rPr lang="ru-RU" sz="1400" dirty="0"/>
              <a:t>кратность </a:t>
            </a:r>
            <a:r>
              <a:rPr lang="ru-RU" sz="1400" dirty="0" smtClean="0"/>
              <a:t>  выездов </a:t>
            </a:r>
            <a:r>
              <a:rPr lang="ru-RU" sz="1400" dirty="0"/>
              <a:t>по </a:t>
            </a:r>
            <a:r>
              <a:rPr lang="ru-RU" sz="1400" dirty="0" smtClean="0"/>
              <a:t>маршрутам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402720432"/>
              </p:ext>
            </p:extLst>
          </p:nvPr>
        </p:nvGraphicFramePr>
        <p:xfrm>
          <a:off x="3894337" y="1675753"/>
          <a:ext cx="5256584" cy="35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7643" y="1588991"/>
            <a:ext cx="5274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обследований </a:t>
            </a:r>
            <a:r>
              <a:rPr lang="ru-RU" sz="1600" dirty="0" smtClean="0"/>
              <a:t>(абсолютное число)</a:t>
            </a:r>
            <a:endParaRPr lang="ru-RU" sz="1600" dirty="0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251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ТЕРРИТОРИАЛЬНЫХ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2741" y="897511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2741" y="3075806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998" y="915566"/>
            <a:ext cx="533439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/>
              <a:t>В </a:t>
            </a:r>
            <a:r>
              <a:rPr lang="ru-RU" dirty="0"/>
              <a:t>2020 году в г. Борисове и г. Молодечно открыты ангиографические </a:t>
            </a:r>
            <a:r>
              <a:rPr lang="ru-RU" dirty="0" smtClean="0"/>
              <a:t>кабинеты</a:t>
            </a:r>
            <a:endParaRPr lang="en-US" dirty="0" smtClean="0"/>
          </a:p>
          <a:p>
            <a:pPr>
              <a:spcAft>
                <a:spcPts val="1000"/>
              </a:spcAft>
            </a:pPr>
            <a:r>
              <a:rPr lang="ru-RU" dirty="0" smtClean="0"/>
              <a:t>В 2018 </a:t>
            </a:r>
            <a:r>
              <a:rPr lang="ru-RU" dirty="0"/>
              <a:t>– 2020 годах 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УЗ «</a:t>
            </a:r>
            <a:r>
              <a:rPr lang="ru-RU" dirty="0" err="1"/>
              <a:t>Борисовская</a:t>
            </a:r>
            <a:r>
              <a:rPr lang="ru-RU" dirty="0"/>
              <a:t> ЦРБ», УЗ «</a:t>
            </a:r>
            <a:r>
              <a:rPr lang="ru-RU" dirty="0" err="1"/>
              <a:t>Солигорская</a:t>
            </a:r>
            <a:r>
              <a:rPr lang="ru-RU" dirty="0"/>
              <a:t> ЦРБ», УЗ «</a:t>
            </a:r>
            <a:r>
              <a:rPr lang="ru-RU" dirty="0" err="1"/>
              <a:t>Молодечненская</a:t>
            </a:r>
            <a:r>
              <a:rPr lang="ru-RU" dirty="0"/>
              <a:t> ЦРБ» </a:t>
            </a:r>
            <a:r>
              <a:rPr lang="ru-RU" dirty="0" smtClean="0"/>
              <a:t>открыты </a:t>
            </a:r>
            <a:r>
              <a:rPr lang="ru-RU" dirty="0"/>
              <a:t>кабинеты МРТ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2034" y="3075806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94307" y="2462529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7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СКРИНИНГ ОНКОЛОГИЧЕСКИХ ЗАБОЛЕВАНИЙ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6335"/>
            <a:ext cx="586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улучшения качества ранней диагностики неинфекционных заболеваний, проведения скрининга онкологических заболеваний </a:t>
            </a:r>
            <a:r>
              <a:rPr lang="ru-RU" sz="1600" dirty="0" smtClean="0"/>
              <a:t>в </a:t>
            </a:r>
            <a:r>
              <a:rPr lang="ru-RU" sz="1600" dirty="0"/>
              <a:t>течение </a:t>
            </a:r>
            <a:r>
              <a:rPr lang="ru-RU" sz="1600" dirty="0" smtClean="0"/>
              <a:t>2016 </a:t>
            </a:r>
            <a:r>
              <a:rPr lang="ru-RU" sz="1600" dirty="0"/>
              <a:t>– 2020 годов закуплены </a:t>
            </a:r>
            <a:r>
              <a:rPr lang="ru-RU" sz="1600" b="1" dirty="0"/>
              <a:t>32</a:t>
            </a:r>
            <a:r>
              <a:rPr lang="ru-RU" sz="1600" dirty="0"/>
              <a:t> наркозно-дыхательных аппарата </a:t>
            </a:r>
            <a:r>
              <a:rPr lang="ru-RU" sz="1600" dirty="0" smtClean="0"/>
              <a:t>                     для </a:t>
            </a:r>
            <a:r>
              <a:rPr lang="ru-RU" sz="1600" dirty="0"/>
              <a:t>эндоскопических кабинетов, </a:t>
            </a:r>
            <a:r>
              <a:rPr lang="ru-RU" sz="1600" dirty="0" smtClean="0"/>
              <a:t>4</a:t>
            </a:r>
            <a:r>
              <a:rPr lang="ru-RU" sz="1600" b="1" dirty="0" smtClean="0"/>
              <a:t>8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видеэндоскопов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D:\саша\презентация демография на заседание МОИК\картинки_аппараты\c9e733e67828413e58fde2bca7dc6e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6335"/>
            <a:ext cx="2257744" cy="17929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саша\презентация демография на заседание МОИК\картинки_аппараты\102731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7734"/>
            <a:ext cx="4275291" cy="23129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саша\презентация демография на заседание МОИК\картинки_аппараты\9b988eb422f4add79193755b76d67c74endoskopiya-v-evropeiskoi-klini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72445"/>
            <a:ext cx="3476679" cy="2317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55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293" y="15673"/>
            <a:ext cx="6192688" cy="4885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ВВЕДЕНЫ ОБЪЕКТЫ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Picture 6" descr="Новый ангиографический корпус и первые операции — медицина Борисова шагнула  вперед - МЛЫН.BY - Новости Мин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81" y="163001"/>
            <a:ext cx="2334266" cy="216024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 Солигорске торжественно открыт кабинет МРТ-диагностики | Шахцёр Солигор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619" y="2105655"/>
            <a:ext cx="2686176" cy="202598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15816" y="3075806"/>
            <a:ext cx="2785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4010" y="3772646"/>
            <a:ext cx="300587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Реконструкция приемного отделения со строительством пристройки под размещение МРТ (магнитно-резонансная томография</a:t>
            </a:r>
            <a:r>
              <a:rPr lang="ru-RU" sz="1200" b="1" dirty="0" smtClean="0">
                <a:solidFill>
                  <a:srgbClr val="000000"/>
                </a:solidFill>
                <a:ea typeface="굴림" pitchFamily="34" charset="-127"/>
              </a:rPr>
              <a:t>) в </a:t>
            </a: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г. Солигорске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4" name="Picture 2" descr="Новая амбулатория открылась в Минском районе - МЛЫН.BY - Новости Минской  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543" y="2559032"/>
            <a:ext cx="3005873" cy="170834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560" y="255617"/>
            <a:ext cx="2940499" cy="207655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rgbClr val="EEECE1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7037" y="704782"/>
            <a:ext cx="408236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Строительство детского многопрофильного корпуса, станции переливания крови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                 и 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реконструкция хирургического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корпуса           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на 300 коек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в г. Борисове, (1 очередь) – пристройка для размещения компьютерного томографа и ангиографического комплекса</a:t>
            </a:r>
            <a:endParaRPr lang="ru-RU" sz="1200" dirty="0">
              <a:solidFill>
                <a:prstClr val="white"/>
              </a:solidFill>
              <a:latin typeface="+mj-lt"/>
              <a:ea typeface="굴림" pitchFamily="34" charset="-127"/>
            </a:endParaRPr>
          </a:p>
        </p:txBody>
      </p:sp>
      <p:pic>
        <p:nvPicPr>
          <p:cNvPr id="15" name="Picture 2" descr="IMG-22d98177f35f6cf5078dfb028b815062-V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961" y="2306352"/>
            <a:ext cx="2908920" cy="20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3680" y="4125355"/>
            <a:ext cx="250048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굴림" pitchFamily="34" charset="-127"/>
              </a:rPr>
              <a:t>Введение </a:t>
            </a: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в эксплуатацию </a:t>
            </a:r>
            <a:r>
              <a:rPr lang="ru-RU" sz="1200" b="1" dirty="0" err="1" smtClean="0">
                <a:solidFill>
                  <a:srgbClr val="000000"/>
                </a:solidFill>
                <a:ea typeface="굴림" pitchFamily="34" charset="-127"/>
              </a:rPr>
              <a:t>ангиографа</a:t>
            </a:r>
            <a:r>
              <a:rPr lang="ru-RU" sz="1200" b="1" dirty="0" smtClean="0">
                <a:solidFill>
                  <a:srgbClr val="000000"/>
                </a:solidFill>
                <a:ea typeface="굴림" pitchFamily="34" charset="-127"/>
              </a:rPr>
              <a:t> </a:t>
            </a: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в г</a:t>
            </a:r>
            <a:r>
              <a:rPr lang="ru-RU" sz="1200" b="1" dirty="0" smtClean="0">
                <a:solidFill>
                  <a:srgbClr val="000000"/>
                </a:solidFill>
                <a:ea typeface="굴림" pitchFamily="34" charset="-127"/>
              </a:rPr>
              <a:t>. Молодечно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9564" y="4049644"/>
            <a:ext cx="250048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Амбулатория в д. </a:t>
            </a:r>
            <a:r>
              <a:rPr lang="ru-RU" sz="1200" b="1" dirty="0" err="1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Хатежино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 Минского района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99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31298"/>
            <a:ext cx="914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остижение целевых показателей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439884"/>
              </p:ext>
            </p:extLst>
          </p:nvPr>
        </p:nvGraphicFramePr>
        <p:xfrm>
          <a:off x="251520" y="1205234"/>
          <a:ext cx="8640960" cy="384025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Целевые показатели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Единицы </a:t>
                      </a:r>
                      <a:r>
                        <a:rPr lang="ru-RU" sz="1300" dirty="0">
                          <a:effectLst/>
                        </a:rPr>
                        <a:t>измерения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Целевой показатель </a:t>
                      </a:r>
                      <a:br>
                        <a:rPr lang="ru-RU" sz="130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на 2020 </a:t>
                      </a:r>
                      <a:r>
                        <a:rPr lang="ru-RU" sz="1300" dirty="0">
                          <a:effectLst/>
                        </a:rPr>
                        <a:t>год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Фактически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по </a:t>
                      </a:r>
                      <a:r>
                        <a:rPr lang="ru-RU" sz="1300" dirty="0">
                          <a:effectLst/>
                        </a:rPr>
                        <a:t>итогам </a:t>
                      </a: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2020 </a:t>
                      </a:r>
                      <a:r>
                        <a:rPr lang="ru-RU" sz="1300" dirty="0">
                          <a:effectLst/>
                        </a:rPr>
                        <a:t>года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Удельный вес пациентов </a:t>
                      </a:r>
                      <a:br>
                        <a:rPr lang="ru-RU" sz="130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со злокачественными опухолями в </a:t>
                      </a:r>
                      <a:r>
                        <a:rPr lang="en-US" sz="1300" dirty="0" smtClean="0">
                          <a:effectLst/>
                        </a:rPr>
                        <a:t>I</a:t>
                      </a:r>
                      <a:r>
                        <a:rPr lang="ru-RU" sz="1300" baseline="0" dirty="0" smtClean="0">
                          <a:effectLst/>
                        </a:rPr>
                        <a:t> – </a:t>
                      </a:r>
                      <a:r>
                        <a:rPr lang="en-US" sz="1300" dirty="0" smtClean="0">
                          <a:effectLst/>
                        </a:rPr>
                        <a:t>II</a:t>
                      </a:r>
                      <a:r>
                        <a:rPr lang="ru-RU" sz="1300" dirty="0" smtClean="0">
                          <a:effectLst/>
                        </a:rPr>
                        <a:t> стадии заболевания в общем количестве</a:t>
                      </a:r>
                      <a:r>
                        <a:rPr lang="ru-RU" sz="1300" baseline="0" dirty="0" smtClean="0">
                          <a:effectLst/>
                        </a:rPr>
                        <a:t> пациентов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effectLst/>
                        </a:rPr>
                        <a:t>с выявленными в процессе скрининга злокачественными новообразованиями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процент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87,7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2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Тяжесть</a:t>
                      </a:r>
                      <a:r>
                        <a:rPr lang="ru-RU" sz="1300" baseline="0" dirty="0" smtClean="0">
                          <a:effectLst/>
                        </a:rPr>
                        <a:t> первичной инвалидности</a:t>
                      </a:r>
                      <a:endParaRPr lang="ru-RU" sz="1300" baseline="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процент</a:t>
                      </a: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2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Доля врачей общей практики в общем количестве врачей – терапевтов участковых</a:t>
                      </a:r>
                      <a:endParaRPr lang="ru-RU" sz="130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процент</a:t>
                      </a:r>
                      <a:endParaRPr lang="ru-RU" sz="130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0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effectLst/>
                        </a:rPr>
                        <a:t>Охват реабилитацией пациентов трудоспособного возраста после инфаркта миокарда, острого нарушения мозгового кровообращения, оперативных вмешательств по поводу злокачественных, нейрохирургических, травматологических и иных неинфекционных заболеваний</a:t>
                      </a:r>
                      <a:endParaRPr lang="ru-RU" sz="13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процент</a:t>
                      </a: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58,4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78922125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27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95486"/>
            <a:ext cx="8501122" cy="116181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3 «ПРЕДУПРЕЖДЕНИЕ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ПРЕОДОЛЕНИЕ ПЬЯНСТВА И АЛКОГОЛИЗМА»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26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811953"/>
              </p:ext>
            </p:extLst>
          </p:nvPr>
        </p:nvGraphicFramePr>
        <p:xfrm>
          <a:off x="179512" y="1059582"/>
          <a:ext cx="43204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964472866"/>
              </p:ext>
            </p:extLst>
          </p:nvPr>
        </p:nvGraphicFramePr>
        <p:xfrm>
          <a:off x="4730254" y="1059582"/>
          <a:ext cx="43204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7633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946" y="339502"/>
            <a:ext cx="90011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3 «ПРЕДУПРЕЖДЕНИЕ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ПРЕОДОЛЕНИЕ ПЬЯНСТВА И АЛКОГОЛИЗМА»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Достижение целевых показателей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5071180"/>
              </p:ext>
            </p:extLst>
          </p:nvPr>
        </p:nvGraphicFramePr>
        <p:xfrm>
          <a:off x="500034" y="1714494"/>
          <a:ext cx="8057121" cy="196873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35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8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Целевые показатели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Единицы </a:t>
                      </a:r>
                      <a:r>
                        <a:rPr lang="ru-RU" sz="1400" dirty="0">
                          <a:effectLst/>
                        </a:rPr>
                        <a:t>измерения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Целевой показатель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2020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Фактически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 по </a:t>
                      </a:r>
                      <a:r>
                        <a:rPr lang="ru-RU" sz="1400" dirty="0">
                          <a:effectLst/>
                        </a:rPr>
                        <a:t>итогам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Смертность населения от </a:t>
                      </a:r>
                      <a:r>
                        <a:rPr lang="ru-RU" sz="1400" kern="1200" dirty="0" smtClean="0"/>
                        <a:t>случайных отравлений алкоголем 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на 100 тыс. человек</a:t>
                      </a: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(оперативные данные)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Уровень потребления алкоголя             на душу населения 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литры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7,9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3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8715"/>
            <a:ext cx="8501122" cy="116181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3 «ПРЕДУПРЕЖДЕНИЕ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ПРЕОДОЛЕНИЕ ПЬЯНСТВА И АЛКОГОЛИЗМА»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2020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28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4219413"/>
              </p:ext>
            </p:extLst>
          </p:nvPr>
        </p:nvGraphicFramePr>
        <p:xfrm>
          <a:off x="-108520" y="1419622"/>
          <a:ext cx="9036496" cy="403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720" y="4738682"/>
            <a:ext cx="4671304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Целевой показатель – 7,9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7846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674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4 «ТУБЕРКУЛЕЗ»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остижение целевых показателей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3857120"/>
              </p:ext>
            </p:extLst>
          </p:nvPr>
        </p:nvGraphicFramePr>
        <p:xfrm>
          <a:off x="395536" y="1238494"/>
          <a:ext cx="8113183" cy="31274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5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6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Целевые показатели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Единицы </a:t>
                      </a:r>
                      <a:r>
                        <a:rPr lang="ru-RU" sz="1400" dirty="0">
                          <a:effectLst/>
                        </a:rPr>
                        <a:t>измерения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Целевой показатель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2020 год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Фактически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 по </a:t>
                      </a:r>
                      <a:r>
                        <a:rPr lang="ru-RU" sz="1400" dirty="0">
                          <a:effectLst/>
                        </a:rPr>
                        <a:t>итогам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2020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5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Заболеваемость населения туберкулезом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100 тыс. человек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9,44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6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Смертность населения от туберкулеза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100 тыс. человек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2,45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1,08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16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Доля </a:t>
                      </a:r>
                      <a:r>
                        <a:rPr lang="ru-RU" sz="1400" baseline="0" dirty="0" smtClean="0">
                          <a:effectLst/>
                        </a:rPr>
                        <a:t> пациентов  с  множественными лекарственно-устойчивыми формами туберкулеза,   успешно   закончивших полный</a:t>
                      </a:r>
                      <a:r>
                        <a:rPr lang="ru-RU" sz="800" baseline="0" dirty="0" smtClean="0">
                          <a:effectLst/>
                        </a:rPr>
                        <a:t>  </a:t>
                      </a:r>
                      <a:r>
                        <a:rPr lang="ru-RU" sz="1400" baseline="0" dirty="0" smtClean="0">
                          <a:effectLst/>
                        </a:rPr>
                        <a:t>курс  лечения (18 – 24 месяца), в общем количестве таких пациентов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процент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60,4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73,3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29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3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2217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590"/>
            <a:ext cx="8603660" cy="3528392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/>
              <a:t>В 1995 году </a:t>
            </a:r>
            <a:r>
              <a:rPr lang="ru-RU" sz="1200" b="1" dirty="0" smtClean="0"/>
              <a:t>создан </a:t>
            </a:r>
            <a:r>
              <a:rPr lang="ru-RU" sz="1200" b="1" dirty="0"/>
              <a:t>Национальный комитет по народонаселению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dirty="0" smtClean="0"/>
              <a:t>      (</a:t>
            </a:r>
            <a:r>
              <a:rPr lang="ru-RU" sz="1200" b="1" i="1" dirty="0"/>
              <a:t>распоряжение </a:t>
            </a:r>
            <a:r>
              <a:rPr lang="ru-RU" sz="1200" b="1" i="1" dirty="0" smtClean="0"/>
              <a:t>Кабинета Министров </a:t>
            </a:r>
            <a:r>
              <a:rPr lang="ru-RU" sz="1200" b="1" i="1" dirty="0"/>
              <a:t>Республики Беларусь от 29.03.1995  № 238р</a:t>
            </a:r>
            <a:r>
              <a:rPr lang="ru-RU" sz="1200" b="1" i="1" dirty="0" smtClean="0"/>
              <a:t>)</a:t>
            </a:r>
            <a:endParaRPr lang="en-US" sz="1200" b="1" dirty="0"/>
          </a:p>
          <a:p>
            <a:r>
              <a:rPr lang="ru-RU" sz="1200" b="1" dirty="0" smtClean="0"/>
              <a:t>В 1998 </a:t>
            </a:r>
            <a:r>
              <a:rPr lang="ru-RU" sz="1200" b="1" dirty="0"/>
              <a:t>году утверждена Концепция государственной демографической политики и Основные направления реализации демографической политики с учетом устойчивого развития экономики в переходный период </a:t>
            </a:r>
            <a:r>
              <a:rPr lang="ru-RU" sz="1200" b="1" i="1" dirty="0"/>
              <a:t>(постановление Совета Министров Республики Беларусь от 24.06.1998 № 996</a:t>
            </a:r>
            <a:r>
              <a:rPr lang="ru-RU" sz="1200" b="1" i="1" dirty="0" smtClean="0"/>
              <a:t>)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2001 году вопросы обеспечения демографической безопасности включены в Концепцию национальной безопасности Республики Беларусь </a:t>
            </a:r>
            <a:r>
              <a:rPr lang="ru-RU" sz="1200" b="1" i="1" dirty="0"/>
              <a:t>(Указ Президента Республики Беларусь от 17.07.2001 № 390</a:t>
            </a:r>
            <a:r>
              <a:rPr lang="ru-RU" sz="1200" b="1" i="1" dirty="0" smtClean="0"/>
              <a:t>)</a:t>
            </a:r>
            <a:r>
              <a:rPr lang="ru-RU" sz="1200" b="1" dirty="0" smtClean="0"/>
              <a:t> 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2002 году принят Закон Республики Беларусь </a:t>
            </a:r>
            <a:r>
              <a:rPr lang="ru-RU" sz="1200" b="1" dirty="0" smtClean="0"/>
              <a:t>  </a:t>
            </a:r>
            <a:r>
              <a:rPr lang="ru-RU" sz="1200" b="1" dirty="0"/>
              <a:t>«О демографической безопасности Республики Беларусь</a:t>
            </a:r>
            <a:r>
              <a:rPr lang="ru-RU" sz="1200" b="1" dirty="0" smtClean="0"/>
              <a:t>»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2010 году в новой Концепции национальной безопасности Республики Беларусь демографическая сфера впервые выделена отдельным блоком </a:t>
            </a:r>
            <a:r>
              <a:rPr lang="ru-RU" sz="1200" b="1" i="1" dirty="0"/>
              <a:t>(Указ Президента Республики Беларусь от 09.11.2010 № 575</a:t>
            </a:r>
            <a:r>
              <a:rPr lang="ru-RU" sz="1200" b="1" i="1" dirty="0" smtClean="0"/>
              <a:t>)</a:t>
            </a:r>
          </a:p>
          <a:p>
            <a:r>
              <a:rPr lang="ru-RU" sz="1200" b="1" dirty="0"/>
              <a:t>Суммарный коэффициент рождаемости и коэффициент депопуляции включены в основные индикаторы (показатели) состояния национальной безопасности</a:t>
            </a:r>
          </a:p>
          <a:p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22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811636274"/>
              </p:ext>
            </p:extLst>
          </p:nvPr>
        </p:nvGraphicFramePr>
        <p:xfrm>
          <a:off x="4289321" y="514784"/>
          <a:ext cx="4754488" cy="305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95486"/>
            <a:ext cx="9144000" cy="68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4 «ТУБЕРКУЛЕЗ»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188505566"/>
              </p:ext>
            </p:extLst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3539829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В </a:t>
            </a:r>
            <a:r>
              <a:rPr lang="ru-RU" sz="1200" dirty="0" smtClean="0"/>
              <a:t>2018 – 2019 </a:t>
            </a:r>
            <a:r>
              <a:rPr lang="ru-RU" sz="1200" dirty="0"/>
              <a:t>годах </a:t>
            </a:r>
            <a:r>
              <a:rPr lang="ru-RU" sz="1200" dirty="0" smtClean="0"/>
              <a:t>реорганизована фтизиатрическая служба области: переданы </a:t>
            </a:r>
            <a:r>
              <a:rPr lang="ru-RU" sz="1200" dirty="0" err="1" smtClean="0"/>
              <a:t>Молодечненская</a:t>
            </a:r>
            <a:r>
              <a:rPr lang="ru-RU" sz="1200" dirty="0" smtClean="0"/>
              <a:t> туберкулезная больница, </a:t>
            </a:r>
            <a:r>
              <a:rPr lang="ru-RU" sz="1200" dirty="0"/>
              <a:t>17 противотуберкулезных кабинетов и 4 противотуберкулезных </a:t>
            </a:r>
            <a:r>
              <a:rPr lang="ru-RU" sz="1200" dirty="0" smtClean="0"/>
              <a:t>диспансера </a:t>
            </a:r>
            <a:r>
              <a:rPr lang="ru-RU" sz="1200" dirty="0"/>
              <a:t>региональных учреждений здравоохранения </a:t>
            </a:r>
            <a:r>
              <a:rPr lang="ru-RU" sz="1200" dirty="0" smtClean="0"/>
              <a:t>                   в </a:t>
            </a:r>
            <a:r>
              <a:rPr lang="ru-RU" sz="1200" dirty="0"/>
              <a:t>УЗ «Минский областной противотуберкулезный диспансер</a:t>
            </a:r>
            <a:r>
              <a:rPr lang="ru-RU" sz="1200" dirty="0" smtClean="0"/>
              <a:t>»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4862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3" y="195486"/>
            <a:ext cx="900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5 «ПРОФИЛАКТИКА ВИЧ-ИНФЕКЦИИ»</a:t>
            </a:r>
          </a:p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остижение целевых показателей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4527718"/>
              </p:ext>
            </p:extLst>
          </p:nvPr>
        </p:nvGraphicFramePr>
        <p:xfrm>
          <a:off x="639716" y="1170031"/>
          <a:ext cx="8057121" cy="348315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35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8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5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Целевые показатели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Единицы </a:t>
                      </a:r>
                      <a:r>
                        <a:rPr lang="ru-RU" sz="1400" dirty="0">
                          <a:effectLst/>
                        </a:rPr>
                        <a:t>измерения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Целевой показатель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на 2020 </a:t>
                      </a: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Фактически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 по </a:t>
                      </a:r>
                      <a:r>
                        <a:rPr lang="ru-RU" sz="1400" dirty="0">
                          <a:effectLst/>
                        </a:rPr>
                        <a:t>итогам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2020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Случаи передачи ВИЧ                                от ВИЧ-инфицированной матери ребенку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процент</a:t>
                      </a:r>
                    </a:p>
                  </a:txBody>
                  <a:tcPr marL="7529" marR="7529" marT="7529" marB="75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1,8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45A24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3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Охват комбинированной антиретровирусной терапией                  ВИЧ-позитивных пациентов, нуждающихся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kern="1200" dirty="0" smtClean="0"/>
                        <a:t>в лечении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процент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84,2</a:t>
                      </a:r>
                      <a:endParaRPr lang="ru-RU" sz="1400" b="1" dirty="0">
                        <a:solidFill>
                          <a:srgbClr val="245A24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Охват групп населения с высоким риском инфицирования </a:t>
                      </a:r>
                      <a:br>
                        <a:rPr lang="ru-RU" sz="1400" kern="1200" dirty="0" smtClean="0">
                          <a:effectLst/>
                        </a:rPr>
                      </a:br>
                      <a:r>
                        <a:rPr lang="ru-RU" sz="1400" kern="1200" dirty="0" smtClean="0">
                          <a:effectLst/>
                        </a:rPr>
                        <a:t>ВИЧ-профилактическими мероприятиями</a:t>
                      </a:r>
                      <a:endParaRPr lang="ru-RU" sz="1400" i="0" dirty="0" smtClean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8000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процент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59,6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529" marR="7529" marT="7529" marB="7529" anchor="ctr" anchorCtr="1"/>
                </a:tc>
                <a:extLst>
                  <a:ext uri="{0D108BD9-81ED-4DB2-BD59-A6C34878D82A}">
                    <a16:rowId xmlns:a16="http://schemas.microsoft.com/office/drawing/2014/main" xmlns="" val="261963728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3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67" y="84254"/>
            <a:ext cx="91440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32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30" y="923310"/>
            <a:ext cx="5011080" cy="4256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ru-RU" sz="1400" dirty="0" smtClean="0"/>
              <a:t>на </a:t>
            </a:r>
            <a:r>
              <a:rPr lang="ru-RU" sz="1400" dirty="0"/>
              <a:t>35,2% увеличилось количество лиц, протестированных на наличие </a:t>
            </a:r>
            <a:r>
              <a:rPr lang="ru-RU" sz="1400" dirty="0" smtClean="0"/>
              <a:t>ВИЧ</a:t>
            </a:r>
          </a:p>
          <a:p>
            <a:pPr marL="0" indent="0">
              <a:lnSpc>
                <a:spcPts val="500"/>
              </a:lnSpc>
              <a:buNone/>
            </a:pPr>
            <a:endParaRPr lang="ru-RU" sz="1400" dirty="0"/>
          </a:p>
          <a:p>
            <a:pPr marL="0" indent="0">
              <a:lnSpc>
                <a:spcPts val="1500"/>
              </a:lnSpc>
              <a:buNone/>
            </a:pPr>
            <a:r>
              <a:rPr lang="ru-RU" sz="1400" dirty="0" smtClean="0"/>
              <a:t>в </a:t>
            </a:r>
            <a:r>
              <a:rPr lang="ru-RU" sz="1400" dirty="0"/>
              <a:t>3,3 раза увеличилось количество протестированных лиц с применением экспресс-тестирования на ВИЧ </a:t>
            </a:r>
            <a:br>
              <a:rPr lang="ru-RU" sz="1400" dirty="0"/>
            </a:br>
            <a:r>
              <a:rPr lang="ru-RU" sz="1400" dirty="0" smtClean="0"/>
              <a:t>по крови</a:t>
            </a:r>
          </a:p>
          <a:p>
            <a:pPr marL="0" indent="0">
              <a:lnSpc>
                <a:spcPts val="500"/>
              </a:lnSpc>
              <a:buNone/>
            </a:pPr>
            <a:endParaRPr lang="ru-RU" sz="1400" dirty="0"/>
          </a:p>
          <a:p>
            <a:pPr marL="0" indent="0">
              <a:lnSpc>
                <a:spcPts val="1500"/>
              </a:lnSpc>
              <a:buNone/>
            </a:pPr>
            <a:r>
              <a:rPr lang="ru-RU" sz="1400" dirty="0" smtClean="0"/>
              <a:t>внедрено </a:t>
            </a:r>
            <a:r>
              <a:rPr lang="ru-RU" sz="1400" dirty="0"/>
              <a:t>самотестирование на ВИЧ посредством реализации в аптечной сети РУП «Минская Фармация» экспресс-тестов по </a:t>
            </a:r>
            <a:r>
              <a:rPr lang="ru-RU" sz="1400" dirty="0" smtClean="0"/>
              <a:t>слюне</a:t>
            </a:r>
          </a:p>
          <a:p>
            <a:pPr marL="0" indent="0">
              <a:lnSpc>
                <a:spcPts val="500"/>
              </a:lnSpc>
              <a:buNone/>
            </a:pPr>
            <a:endParaRPr lang="ru-RU" sz="1400" dirty="0"/>
          </a:p>
          <a:p>
            <a:pPr marL="0" indent="0">
              <a:lnSpc>
                <a:spcPts val="1500"/>
              </a:lnSpc>
              <a:buNone/>
            </a:pPr>
            <a:r>
              <a:rPr lang="ru-RU" sz="1400" dirty="0" smtClean="0"/>
              <a:t>поддерживается </a:t>
            </a:r>
            <a:r>
              <a:rPr lang="ru-RU" sz="1400" dirty="0"/>
              <a:t>на высоком уровне процент беременных ВИЧ-инфицированных женщин </a:t>
            </a:r>
            <a:br>
              <a:rPr lang="ru-RU" sz="1400" dirty="0"/>
            </a:br>
            <a:r>
              <a:rPr lang="ru-RU" sz="1400" dirty="0"/>
              <a:t>(96,4 – 100%) и рожденных ими детей (100%), получивших препараты для медикаментозной профилактики вертикального пути передачи </a:t>
            </a:r>
            <a:r>
              <a:rPr lang="ru-RU" sz="1400" dirty="0" smtClean="0"/>
              <a:t>ВИЧ</a:t>
            </a:r>
          </a:p>
          <a:p>
            <a:pPr marL="0" indent="0">
              <a:lnSpc>
                <a:spcPts val="500"/>
              </a:lnSpc>
              <a:buNone/>
            </a:pPr>
            <a:endParaRPr lang="ru-RU" sz="1400" dirty="0"/>
          </a:p>
          <a:p>
            <a:pPr marL="0" indent="0">
              <a:lnSpc>
                <a:spcPts val="1500"/>
              </a:lnSpc>
              <a:buNone/>
            </a:pPr>
            <a:r>
              <a:rPr lang="ru-RU" sz="1400" dirty="0" smtClean="0"/>
              <a:t>100</a:t>
            </a:r>
            <a:r>
              <a:rPr lang="ru-RU" sz="1400" dirty="0"/>
              <a:t>% детей, рожденных ВИЧ-инфицированными матерями, обеспечиваются бесплатными адаптированными молочными смесями для заместительного вскармливания на первом году жизни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8210" y="923310"/>
            <a:ext cx="38557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 2016 – 2020 годы количество </a:t>
            </a:r>
            <a:r>
              <a:rPr lang="ru-RU" sz="1400" dirty="0"/>
              <a:t>людей, </a:t>
            </a:r>
            <a:r>
              <a:rPr lang="ru-RU" sz="1400" dirty="0" smtClean="0"/>
              <a:t>    живущих </a:t>
            </a:r>
            <a:r>
              <a:rPr lang="ru-RU" sz="1400" dirty="0"/>
              <a:t>с </a:t>
            </a:r>
            <a:r>
              <a:rPr lang="ru-RU" sz="1400" dirty="0" smtClean="0"/>
              <a:t>ВИЧ и получающих         антиретровирусную терапию,        увеличилось в </a:t>
            </a:r>
            <a:r>
              <a:rPr lang="ru-RU" sz="1400" dirty="0"/>
              <a:t>2,5 </a:t>
            </a:r>
            <a:r>
              <a:rPr lang="ru-RU" sz="1400" dirty="0" smtClean="0"/>
              <a:t>раза</a:t>
            </a:r>
          </a:p>
          <a:p>
            <a:endParaRPr lang="ru-RU" sz="1400" dirty="0" smtClean="0"/>
          </a:p>
          <a:p>
            <a:r>
              <a:rPr lang="ru-RU" sz="1400" dirty="0" smtClean="0">
                <a:cs typeface="Arial" panose="020B0604020202020204" pitchFamily="34" charset="0"/>
              </a:rPr>
              <a:t>В </a:t>
            </a:r>
            <a:r>
              <a:rPr lang="ru-RU" sz="1400" dirty="0">
                <a:cs typeface="Arial" panose="020B0604020202020204" pitchFamily="34" charset="0"/>
              </a:rPr>
              <a:t>антиретровирусную терапию </a:t>
            </a:r>
            <a:r>
              <a:rPr lang="ru-RU" sz="1400" dirty="0" smtClean="0">
                <a:cs typeface="Arial" panose="020B0604020202020204" pitchFamily="34" charset="0"/>
              </a:rPr>
              <a:t>включены 3106 пациентов</a:t>
            </a:r>
            <a:endParaRPr lang="ru-RU" sz="1400" dirty="0">
              <a:cs typeface="Arial" panose="020B0604020202020204" pitchFamily="34" charset="0"/>
            </a:endParaRPr>
          </a:p>
          <a:p>
            <a:pPr indent="180000"/>
            <a:endParaRPr lang="ru-RU" dirty="0"/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926" y="2787774"/>
            <a:ext cx="3481553" cy="187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95536" y="546234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Достигнутые результаты: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54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аша\презентация демография на заседание МОИК\картинки_дополнительные\миграция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672" y="1563638"/>
            <a:ext cx="3733955" cy="2020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6 «ВНЕШНЯЯ МИГРАЦИЯ»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3448" y="4082253"/>
            <a:ext cx="4130551" cy="7874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Миграционный прирост в 2016 – 2019 годах составил  </a:t>
            </a:r>
            <a:r>
              <a:rPr lang="ru-RU" sz="1400" dirty="0" smtClean="0"/>
              <a:t>30,4 </a:t>
            </a:r>
            <a:r>
              <a:rPr lang="ru-RU" sz="1400" dirty="0"/>
              <a:t>тыс. человек, в том </a:t>
            </a:r>
            <a:r>
              <a:rPr lang="ru-RU" sz="1400" dirty="0" smtClean="0"/>
              <a:t>числе           за </a:t>
            </a:r>
            <a:r>
              <a:rPr lang="ru-RU" sz="1400" dirty="0"/>
              <a:t>счет внешней миграции – </a:t>
            </a:r>
            <a:r>
              <a:rPr lang="ru-RU" sz="1400" dirty="0" smtClean="0"/>
              <a:t>                         более 4,3 </a:t>
            </a:r>
            <a:r>
              <a:rPr lang="ru-RU" sz="1400" dirty="0"/>
              <a:t>тыс. человек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08" y="1707654"/>
            <a:ext cx="46222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2020 году управлением по </a:t>
            </a:r>
            <a:r>
              <a:rPr lang="ru-RU" sz="1400" dirty="0" smtClean="0"/>
              <a:t>гражданству                      </a:t>
            </a:r>
            <a:r>
              <a:rPr lang="ru-RU" sz="1400" dirty="0"/>
              <a:t>и миграции УВД облисполкома субъектам хозяйствования области выдано и </a:t>
            </a:r>
            <a:r>
              <a:rPr lang="ru-RU" sz="1400" dirty="0" smtClean="0"/>
              <a:t>продлено                    </a:t>
            </a:r>
            <a:r>
              <a:rPr lang="ru-RU" sz="1400" dirty="0"/>
              <a:t>2422 (2019 год – 2521) специальных </a:t>
            </a:r>
            <a:r>
              <a:rPr lang="ru-RU" sz="1400" dirty="0" smtClean="0"/>
              <a:t>разрешения        </a:t>
            </a:r>
            <a:r>
              <a:rPr lang="ru-RU" sz="1400" dirty="0"/>
              <a:t>на право занятия иностранными гражданами трудовой деятельностью в Республике Беларусь, аннулировано в соответствии с законодательством 1965 </a:t>
            </a:r>
            <a:r>
              <a:rPr lang="ru-RU" sz="1400" dirty="0" smtClean="0"/>
              <a:t> (</a:t>
            </a:r>
            <a:r>
              <a:rPr lang="ru-RU" sz="1400" dirty="0"/>
              <a:t>2019 год – 1821) специальных </a:t>
            </a:r>
            <a:r>
              <a:rPr lang="ru-RU" sz="1400" dirty="0" smtClean="0"/>
              <a:t>разрешений             </a:t>
            </a:r>
            <a:r>
              <a:rPr lang="ru-RU" sz="1400" dirty="0"/>
              <a:t>в связи с прекращением иностранцами трудовых отношений с нанимателями Республики </a:t>
            </a:r>
            <a:r>
              <a:rPr lang="ru-RU" sz="1400" dirty="0" smtClean="0"/>
              <a:t>Беларусь</a:t>
            </a:r>
          </a:p>
          <a:p>
            <a:endParaRPr lang="en-US" sz="1400" dirty="0" smtClean="0"/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Иностранную рабочую силу привлекают более               500 субъектов хозяйствования области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11159"/>
            <a:ext cx="8954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Всего в отделах внутренних дел области состоит на </a:t>
            </a:r>
            <a:r>
              <a:rPr lang="ru-RU" sz="1400" dirty="0" smtClean="0"/>
              <a:t>учете 30</a:t>
            </a:r>
            <a:r>
              <a:rPr lang="ru-RU" sz="1400" dirty="0"/>
              <a:t> 100 (2019 год – 29 875) постоянно проживающих в Республике Беларусь иностранцев и 6471 (2019 год – 6688) </a:t>
            </a:r>
            <a:r>
              <a:rPr lang="ru-RU" sz="1400" dirty="0" smtClean="0"/>
              <a:t>временно  проживающих в </a:t>
            </a:r>
            <a:r>
              <a:rPr lang="ru-RU" sz="1400" dirty="0"/>
              <a:t>республике. Иностранную рабочую силу привлекают более 500 субъектов хозяйствования </a:t>
            </a:r>
            <a:r>
              <a:rPr lang="ru-RU" sz="1400" dirty="0" smtClean="0"/>
              <a:t>области 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7 «ОБЕСПЕЧЕНИЕ ФУНКЦИОНИРОВАНИЯ СИСТЕМЫ ЗДРАВООХРАНЕНИЯ РЕСПУБЛИКИ БЕЛАРУСЬ»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2670" y="1762740"/>
            <a:ext cx="6373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2016-2020 годах проводились </a:t>
            </a:r>
            <a:r>
              <a:rPr lang="ru-RU" sz="1400" dirty="0"/>
              <a:t>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дальнейшему развитию телемедицины, профилактике инфекционных </a:t>
            </a:r>
            <a:r>
              <a:rPr lang="ru-RU" sz="1400" dirty="0" smtClean="0"/>
              <a:t>заболеваний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222" y="3144619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Удельный вес выполненных объемов оказания медицинской помощи за 2016 – 2020 годы составил 96,6 </a:t>
            </a:r>
            <a:r>
              <a:rPr lang="ru-RU" sz="1400" dirty="0" smtClean="0"/>
              <a:t>процента,                           </a:t>
            </a:r>
            <a:r>
              <a:rPr lang="ru-RU" sz="1400" dirty="0"/>
              <a:t>что на 6,6 процента выше установленного целевого </a:t>
            </a:r>
            <a:r>
              <a:rPr lang="ru-RU" sz="1400" dirty="0" smtClean="0"/>
              <a:t>уровня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31352" y="3099332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40382"/>
            <a:ext cx="2304256" cy="153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144619"/>
            <a:ext cx="2460462" cy="168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071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ЕЗУЛЬТАТ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РЕАЛИЗАЦИИ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ПРОГРАММЫ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ЗАДАЧИ НА 2021 – 2025 ГОДЫ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00114"/>
            <a:ext cx="8678198" cy="4143386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ru-RU" sz="1800" dirty="0"/>
              <a:t>М</a:t>
            </a:r>
            <a:r>
              <a:rPr lang="ru-RU" sz="1800" dirty="0" smtClean="0"/>
              <a:t>ероприятия</a:t>
            </a:r>
            <a:r>
              <a:rPr lang="ru-RU" sz="1800" dirty="0"/>
              <a:t>, предусмотренные на 2020 год и на весь период </a:t>
            </a:r>
            <a:r>
              <a:rPr lang="ru-RU" sz="1800" dirty="0" smtClean="0"/>
              <a:t>реализации Государственной программы «Здоровье народа и демографическая безопасность Республики Беларусь» на  2016 – 2020 годы в Минской области в </a:t>
            </a:r>
            <a:r>
              <a:rPr lang="ru-RU" sz="1800" dirty="0"/>
              <a:t>целом </a:t>
            </a:r>
            <a:r>
              <a:rPr lang="ru-RU" sz="1800" dirty="0" smtClean="0"/>
              <a:t>выполнены           </a:t>
            </a:r>
          </a:p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ru-RU" sz="1800" dirty="0" smtClean="0"/>
              <a:t>Поставленные задачи подпрограмм Государственной программы решены. Достигнуты </a:t>
            </a:r>
            <a:r>
              <a:rPr lang="ru-RU" sz="1800" dirty="0"/>
              <a:t>14 из 15 целевых показателей подпрограмм. </a:t>
            </a:r>
            <a:endParaRPr lang="ru-RU" sz="1800" i="1" dirty="0"/>
          </a:p>
          <a:p>
            <a:pPr marL="0" indent="0">
              <a:lnSpc>
                <a:spcPts val="2000"/>
              </a:lnSpc>
              <a:spcAft>
                <a:spcPts val="1200"/>
              </a:spcAft>
              <a:buNone/>
            </a:pPr>
            <a:r>
              <a:rPr lang="ru-RU" sz="1800" dirty="0" smtClean="0"/>
              <a:t>Работа </a:t>
            </a:r>
            <a:r>
              <a:rPr lang="ru-RU" sz="1800" dirty="0"/>
              <a:t>по достижению индикаторов национальной </a:t>
            </a:r>
            <a:r>
              <a:rPr lang="ru-RU" sz="1800" dirty="0" smtClean="0"/>
              <a:t>безопасности в </a:t>
            </a:r>
            <a:r>
              <a:rPr lang="ru-RU" sz="1800" dirty="0"/>
              <a:t>сфере здравоохранения и демографической </a:t>
            </a:r>
            <a:r>
              <a:rPr lang="ru-RU" sz="1800" dirty="0" smtClean="0"/>
              <a:t>безопасности, достижению                            на </a:t>
            </a:r>
            <a:r>
              <a:rPr lang="ru-RU" sz="1800" dirty="0"/>
              <a:t>национальном уровне Целей устойчивого развития, объявленных Генеральной Ассамблеей Организации Объединенных Наций, в том числе </a:t>
            </a:r>
            <a:r>
              <a:rPr lang="ru-RU" sz="1800" dirty="0" smtClean="0"/>
              <a:t>             цели </a:t>
            </a:r>
            <a:r>
              <a:rPr lang="ru-RU" sz="1800" dirty="0"/>
              <a:t>3 «Обеспечение здорового образа жизни </a:t>
            </a:r>
            <a:r>
              <a:rPr lang="ru-RU" sz="1800" dirty="0" smtClean="0"/>
              <a:t>и </a:t>
            </a:r>
            <a:r>
              <a:rPr lang="ru-RU" sz="1800" dirty="0"/>
              <a:t>содействие благополучию </a:t>
            </a:r>
            <a:r>
              <a:rPr lang="ru-RU" sz="1800" dirty="0" smtClean="0"/>
              <a:t>                  для </a:t>
            </a:r>
            <a:r>
              <a:rPr lang="ru-RU" sz="1800" dirty="0"/>
              <a:t>всех </a:t>
            </a:r>
            <a:r>
              <a:rPr lang="ru-RU" sz="1800" dirty="0" smtClean="0"/>
              <a:t>в </a:t>
            </a:r>
            <a:r>
              <a:rPr lang="ru-RU" sz="1800" dirty="0"/>
              <a:t>любом возрасте», </a:t>
            </a:r>
            <a:r>
              <a:rPr lang="ru-RU" sz="1800" dirty="0" smtClean="0"/>
              <a:t>продолжена в </a:t>
            </a:r>
            <a:r>
              <a:rPr lang="ru-RU" sz="1800" dirty="0"/>
              <a:t>ходе реализации мероприятий Государственной программы «Здоровье народа и демографическая безопасность» на 2021 – 2025 годы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5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rgbClr val="A50021"/>
                </a:solidFill>
              </a:rPr>
              <a:t/>
            </a:r>
            <a:br>
              <a:rPr lang="ru-RU" sz="2400" b="1" dirty="0" smtClean="0">
                <a:solidFill>
                  <a:srgbClr val="A50021"/>
                </a:solidFill>
              </a:rPr>
            </a:br>
            <a:r>
              <a:rPr lang="ru-RU" sz="2400" b="1" dirty="0" smtClean="0">
                <a:solidFill>
                  <a:srgbClr val="A50021"/>
                </a:solidFill>
              </a:rPr>
              <a:t>политики  в  </a:t>
            </a:r>
            <a:r>
              <a:rPr lang="ru-RU" sz="2400" b="1" dirty="0">
                <a:solidFill>
                  <a:srgbClr val="A50021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A50021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демографической безопасности Республики Беларусь» являются государственные программы в области обеспечения демографической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реализованы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11.08.2011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357 (на 2011-2015 годы), постановлением Совета Министров Республики Беларусь от 14.03.2016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 – 2020 годы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программ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0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100" b="1" dirty="0">
                <a:solidFill>
                  <a:srgbClr val="C00000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50139"/>
            <a:ext cx="7200900" cy="3096344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снижение </a:t>
            </a:r>
            <a:r>
              <a:rPr lang="ru-RU" sz="2400" b="1" dirty="0"/>
              <a:t>темпов </a:t>
            </a:r>
            <a:r>
              <a:rPr lang="ru-RU" sz="2400" b="1" dirty="0" smtClean="0"/>
              <a:t>рождаемости</a:t>
            </a:r>
          </a:p>
          <a:p>
            <a:r>
              <a:rPr lang="ru-RU" sz="2400" b="1" dirty="0" smtClean="0"/>
              <a:t>общее </a:t>
            </a:r>
            <a:r>
              <a:rPr lang="ru-RU" sz="2400" b="1" dirty="0"/>
              <a:t>старение </a:t>
            </a:r>
            <a:r>
              <a:rPr lang="ru-RU" sz="2400" b="1" dirty="0" smtClean="0"/>
              <a:t>нации;</a:t>
            </a:r>
          </a:p>
          <a:p>
            <a:r>
              <a:rPr lang="ru-RU" sz="2400" b="1" dirty="0" smtClean="0"/>
              <a:t>ухудшение </a:t>
            </a:r>
            <a:r>
              <a:rPr lang="ru-RU" sz="2400" b="1" dirty="0"/>
              <a:t>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84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61" y="339502"/>
            <a:ext cx="8784976" cy="692147"/>
          </a:xfrm>
          <a:effectLst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ДЕМОГРАФИЧЕСКАЯ БЕЗОПАСНОСТЬ РЕСПУБЛИКИ БЕЛАРУСЬ» НА 2016 – 2020 ГОДЫ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643758"/>
            <a:ext cx="4896544" cy="2095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br>
              <a:rPr lang="ru-RU" sz="1600" dirty="0" smtClean="0">
                <a:cs typeface="Arial" panose="020B0604020202020204" pitchFamily="34" charset="0"/>
              </a:rPr>
            </a:br>
            <a:r>
              <a:rPr lang="ru-RU" sz="1600" dirty="0" smtClean="0">
                <a:cs typeface="Arial" panose="020B0604020202020204" pitchFamily="34" charset="0"/>
              </a:rPr>
              <a:t>на 1 января 2021 г. – </a:t>
            </a:r>
            <a:br>
              <a:rPr lang="ru-RU" sz="1600" dirty="0" smtClean="0">
                <a:cs typeface="Arial" panose="020B0604020202020204" pitchFamily="34" charset="0"/>
              </a:rPr>
            </a:br>
            <a:r>
              <a:rPr lang="ru-RU" sz="1600" dirty="0" smtClean="0">
                <a:cs typeface="Arial" panose="020B0604020202020204" pitchFamily="34" charset="0"/>
              </a:rPr>
              <a:t>14</a:t>
            </a:r>
            <a:r>
              <a:rPr lang="en-US" sz="1600" dirty="0" smtClean="0">
                <a:cs typeface="Arial" panose="020B0604020202020204" pitchFamily="34" charset="0"/>
              </a:rPr>
              <a:t>73</a:t>
            </a:r>
            <a:r>
              <a:rPr lang="ru-RU" sz="1600" dirty="0">
                <a:cs typeface="Arial" panose="020B0604020202020204" pitchFamily="34" charset="0"/>
              </a:rPr>
              <a:t>,</a:t>
            </a:r>
            <a:r>
              <a:rPr lang="en-US" sz="1600" dirty="0" smtClean="0">
                <a:cs typeface="Arial" panose="020B0604020202020204" pitchFamily="34" charset="0"/>
              </a:rPr>
              <a:t>3</a:t>
            </a:r>
            <a:r>
              <a:rPr lang="ru-RU" sz="1600" dirty="0" smtClean="0">
                <a:cs typeface="Arial" panose="020B0604020202020204" pitchFamily="34" charset="0"/>
              </a:rPr>
              <a:t> тыс. человек</a:t>
            </a:r>
          </a:p>
          <a:p>
            <a:pPr marL="0" indent="0">
              <a:buNone/>
            </a:pPr>
            <a:endParaRPr lang="ru-RU" sz="1600" u="sng" dirty="0" smtClean="0"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Лица </a:t>
            </a:r>
            <a:r>
              <a:rPr lang="ru-RU" sz="1600" dirty="0">
                <a:cs typeface="Arial" panose="020B0604020202020204" pitchFamily="34" charset="0"/>
              </a:rPr>
              <a:t>трудоспособного возраста – </a:t>
            </a:r>
            <a:r>
              <a:rPr lang="en-US" sz="1600" dirty="0">
                <a:cs typeface="Arial" panose="020B0604020202020204" pitchFamily="34" charset="0"/>
              </a:rPr>
              <a:t>57,6</a:t>
            </a:r>
            <a:r>
              <a:rPr lang="ru-RU" sz="1600" dirty="0">
                <a:cs typeface="Arial" panose="020B0604020202020204" pitchFamily="34" charset="0"/>
              </a:rPr>
              <a:t>%</a:t>
            </a:r>
            <a:endParaRPr lang="en-US" sz="1600" dirty="0"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Лица старше трудоспособного возраста – 24,1%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Сельское население – 4</a:t>
            </a:r>
            <a:r>
              <a:rPr lang="en-US" sz="1600" dirty="0" smtClean="0">
                <a:cs typeface="Arial" panose="020B0604020202020204" pitchFamily="34" charset="0"/>
              </a:rPr>
              <a:t>5,1</a:t>
            </a:r>
            <a:r>
              <a:rPr lang="ru-RU" sz="1600" dirty="0" smtClean="0">
                <a:cs typeface="Arial" panose="020B0604020202020204" pitchFamily="34" charset="0"/>
              </a:rPr>
              <a:t>%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Городское население </a:t>
            </a:r>
            <a:r>
              <a:rPr lang="ru-RU" sz="1600" dirty="0">
                <a:cs typeface="Arial" panose="020B0604020202020204" pitchFamily="34" charset="0"/>
              </a:rPr>
              <a:t>– </a:t>
            </a:r>
            <a:r>
              <a:rPr lang="ru-RU" sz="1600" dirty="0" smtClean="0">
                <a:cs typeface="Arial" panose="020B0604020202020204" pitchFamily="34" charset="0"/>
              </a:rPr>
              <a:t>5</a:t>
            </a:r>
            <a:r>
              <a:rPr lang="en-US" sz="1600" dirty="0" smtClean="0">
                <a:cs typeface="Arial" panose="020B0604020202020204" pitchFamily="34" charset="0"/>
              </a:rPr>
              <a:t>4,9</a:t>
            </a:r>
            <a:r>
              <a:rPr lang="ru-RU" sz="1600" dirty="0" smtClean="0">
                <a:cs typeface="Arial" panose="020B0604020202020204" pitchFamily="34" charset="0"/>
              </a:rPr>
              <a:t>%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61" y="131468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</a:t>
            </a:r>
            <a:r>
              <a:rPr lang="ru-RU" sz="1600" b="1" dirty="0" smtClean="0"/>
              <a:t>лавная цел</a:t>
            </a:r>
            <a:r>
              <a:rPr lang="ru-RU" sz="1600" b="1" dirty="0"/>
              <a:t>ь</a:t>
            </a:r>
            <a:r>
              <a:rPr lang="ru-RU" sz="1600" b="1" dirty="0" smtClean="0"/>
              <a:t> </a:t>
            </a:r>
            <a:r>
              <a:rPr lang="ru-RU" sz="1600" b="1" dirty="0"/>
              <a:t>Государственной программы – стабилизация численности населения и увеличение ожидаемой продолжительности </a:t>
            </a:r>
            <a:r>
              <a:rPr lang="ru-RU" sz="1600" b="1" dirty="0" smtClean="0"/>
              <a:t>жизни </a:t>
            </a:r>
            <a:endParaRPr lang="ru-RU" sz="1600" b="1" dirty="0"/>
          </a:p>
          <a:p>
            <a:endParaRPr lang="ru-RU" sz="16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2668514"/>
              </p:ext>
            </p:extLst>
          </p:nvPr>
        </p:nvGraphicFramePr>
        <p:xfrm>
          <a:off x="3923928" y="1954062"/>
          <a:ext cx="4968552" cy="31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751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741"/>
            <a:ext cx="9144000" cy="8448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ОБЩИЕ КОЭФФИЦИЕНТЫ РОЖДАЕМОСТИ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 1000 населения)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35844127"/>
              </p:ext>
            </p:extLst>
          </p:nvPr>
        </p:nvGraphicFramePr>
        <p:xfrm>
          <a:off x="997082" y="1033846"/>
          <a:ext cx="7704856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8701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" y="267494"/>
            <a:ext cx="9144000" cy="8448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ОБЩИЕ КОЭФФИЦИЕНТЫ РОЖДАЕМОСТИ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2020 ГОД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(на 1000 населения)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866704"/>
              </p:ext>
            </p:extLst>
          </p:nvPr>
        </p:nvGraphicFramePr>
        <p:xfrm>
          <a:off x="251520" y="1080668"/>
          <a:ext cx="849694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90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7574"/>
            <a:ext cx="6885338" cy="2571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34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</TotalTime>
  <Words>1870</Words>
  <Application>Microsoft Office PowerPoint</Application>
  <PresentationFormat>Экран (16:9)</PresentationFormat>
  <Paragraphs>339</Paragraphs>
  <Slides>35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Custom Design</vt:lpstr>
      <vt:lpstr>Слайд 1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населения.  </vt:lpstr>
      <vt:lpstr>Реализация государственной демографической  политики  в  Республике Беларусь 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 РЕСПУБЛИКИ БЕЛАРУСЬ» НА 2016 – 2020 ГОДЫ</vt:lpstr>
      <vt:lpstr>ОБЩИЕ КОЭФФИЦИЕНТЫ РОЖДАЕМОСТИ  (на 1000 населения)</vt:lpstr>
      <vt:lpstr>ОБЩИЕ КОЭФФИЦИЕНТЫ РОЖДАЕМОСТИ ЗА 2020 ГОД (на 1000 населения)</vt:lpstr>
      <vt:lpstr>Слайд 9</vt:lpstr>
      <vt:lpstr>Число браков и разводов  в Минской области и Республике Беларусь                        (на 1 тыс. населения)</vt:lpstr>
      <vt:lpstr> ПОДПРОГРАММА 1 «СЕМЬЯ И ДЕТСТВО»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РАБОТА  ПЕРЕДВИЖНЫХ МЕДИЦИНСКИХ КОМПЛЕКСОВ</vt:lpstr>
      <vt:lpstr>СОЗДАНИЕ ТЕРРИТОРИАЛЬНЫХ ЦЕНТРОВ СПЕЦИАЛИЗИРОВАННОЙ МЕДИЦИНСКОЙ ПОМОЩИ</vt:lpstr>
      <vt:lpstr>СКРИНИНГ ОНКОЛОГИЧЕСКИХ ЗАБОЛЕВАНИЙ</vt:lpstr>
      <vt:lpstr>ВВЕДЕНЫ ОБЪЕКТЫ</vt:lpstr>
      <vt:lpstr>Слайд 25</vt:lpstr>
      <vt:lpstr>ПОДПРОГРАММА 3 «ПРЕДУПРЕЖДЕНИЕ  И ПРЕОДОЛЕНИЕ ПЬЯНСТВА И АЛКОГОЛИЗМА» </vt:lpstr>
      <vt:lpstr>Слайд 27</vt:lpstr>
      <vt:lpstr>ПОДПРОГРАММА 3 «ПРЕДУПРЕЖДЕНИЕ  И ПРЕОДОЛЕНИЕ ПЬЯНСТВА И АЛКОГОЛИЗМА» Уровень потребления алкоголя на душу населения (литров) за 2020 год</vt:lpstr>
      <vt:lpstr>Слайд 29</vt:lpstr>
      <vt:lpstr>Слайд 30</vt:lpstr>
      <vt:lpstr>Слайд 31</vt:lpstr>
      <vt:lpstr>ПОДПРОГРАММА 5 «ПРОФИЛАКТИКА ВИЧ-ИНФЕКЦИИ» </vt:lpstr>
      <vt:lpstr>ПОДПРОГРАММА 6 «ВНЕШНЯЯ МИГРАЦИЯ» </vt:lpstr>
      <vt:lpstr>ПОДПРОГРАММА 7 «ОБЕСПЕЧЕНИЕ ФУНКЦИОНИРОВАНИЯ СИСТЕМЫ ЗДРАВООХРАНЕНИЯ РЕСПУБЛИКИ БЕЛАРУСЬ» </vt:lpstr>
      <vt:lpstr>РЕЗУЛЬТАТЫ РЕАЛИЗАЦИИ ГОСУДАРСТВЕННОЙ ПРОГРАММЫ И ЗАДАЧИ НА 2021 – 2025 ГОДЫ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SenojatskiyAN</cp:lastModifiedBy>
  <cp:revision>742</cp:revision>
  <cp:lastPrinted>2021-07-23T11:40:10Z</cp:lastPrinted>
  <dcterms:created xsi:type="dcterms:W3CDTF">2017-01-26T09:00:03Z</dcterms:created>
  <dcterms:modified xsi:type="dcterms:W3CDTF">2021-11-12T13:44:37Z</dcterms:modified>
</cp:coreProperties>
</file>